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68" r:id="rId5"/>
    <p:sldId id="259" r:id="rId6"/>
    <p:sldId id="260" r:id="rId7"/>
    <p:sldId id="261" r:id="rId8"/>
    <p:sldId id="262" r:id="rId9"/>
    <p:sldId id="270" r:id="rId10"/>
    <p:sldId id="271" r:id="rId11"/>
    <p:sldId id="269" r:id="rId12"/>
    <p:sldId id="263" r:id="rId13"/>
    <p:sldId id="264" r:id="rId14"/>
    <p:sldId id="265" r:id="rId15"/>
    <p:sldId id="266" r:id="rId16"/>
    <p:sldId id="272" r:id="rId17"/>
    <p:sldId id="273" r:id="rId18"/>
    <p:sldId id="274" r:id="rId19"/>
    <p:sldId id="275" r:id="rId20"/>
    <p:sldId id="267"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0ECE1-3E47-4DAD-8A82-0DD1A20985B9}"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2BD53E77-FC52-4CE7-9FB2-434125D46332}">
      <dgm:prSet/>
      <dgm:spPr/>
      <dgm:t>
        <a:bodyPr/>
        <a:lstStyle/>
        <a:p>
          <a:r>
            <a:rPr lang="en-GB" baseline="0"/>
            <a:t>Ensuring your business survives you</a:t>
          </a:r>
          <a:endParaRPr lang="en-US"/>
        </a:p>
      </dgm:t>
    </dgm:pt>
    <dgm:pt modelId="{493D295C-FEDA-4A3B-8BD3-E8D30C5AF8B1}" type="parTrans" cxnId="{9B7203A5-D62C-4481-BC6D-0155B4E8A781}">
      <dgm:prSet/>
      <dgm:spPr/>
      <dgm:t>
        <a:bodyPr/>
        <a:lstStyle/>
        <a:p>
          <a:endParaRPr lang="en-US"/>
        </a:p>
      </dgm:t>
    </dgm:pt>
    <dgm:pt modelId="{30004AFA-234C-4061-A4F5-328FF6A4CB2C}" type="sibTrans" cxnId="{9B7203A5-D62C-4481-BC6D-0155B4E8A781}">
      <dgm:prSet phldrT="1" phldr="0"/>
      <dgm:spPr/>
      <dgm:t>
        <a:bodyPr/>
        <a:lstStyle/>
        <a:p>
          <a:r>
            <a:rPr lang="en-US"/>
            <a:t>1</a:t>
          </a:r>
        </a:p>
      </dgm:t>
    </dgm:pt>
    <dgm:pt modelId="{D6B63614-6E8A-4FD2-91CA-55260055A8A7}">
      <dgm:prSet/>
      <dgm:spPr/>
      <dgm:t>
        <a:bodyPr/>
        <a:lstStyle/>
        <a:p>
          <a:r>
            <a:rPr lang="en-GB" baseline="0"/>
            <a:t>Enabling you to extract value at retirement</a:t>
          </a:r>
          <a:endParaRPr lang="en-US"/>
        </a:p>
      </dgm:t>
    </dgm:pt>
    <dgm:pt modelId="{B3DD6178-4291-4CE3-A938-3CA910C50E3C}" type="parTrans" cxnId="{5E599DFE-B60C-40FC-895D-51E6EE1826C9}">
      <dgm:prSet/>
      <dgm:spPr/>
      <dgm:t>
        <a:bodyPr/>
        <a:lstStyle/>
        <a:p>
          <a:endParaRPr lang="en-US"/>
        </a:p>
      </dgm:t>
    </dgm:pt>
    <dgm:pt modelId="{FC014A60-582C-4AC4-AB31-66F67A1878FD}" type="sibTrans" cxnId="{5E599DFE-B60C-40FC-895D-51E6EE1826C9}">
      <dgm:prSet phldrT="2" phldr="0"/>
      <dgm:spPr/>
      <dgm:t>
        <a:bodyPr/>
        <a:lstStyle/>
        <a:p>
          <a:r>
            <a:rPr lang="en-US"/>
            <a:t>2</a:t>
          </a:r>
        </a:p>
      </dgm:t>
    </dgm:pt>
    <dgm:pt modelId="{347A8CBC-0D8B-4A01-AD82-391E0258F8A3}" type="pres">
      <dgm:prSet presAssocID="{C3A0ECE1-3E47-4DAD-8A82-0DD1A20985B9}" presName="Name0" presStyleCnt="0">
        <dgm:presLayoutVars>
          <dgm:animLvl val="lvl"/>
          <dgm:resizeHandles val="exact"/>
        </dgm:presLayoutVars>
      </dgm:prSet>
      <dgm:spPr/>
    </dgm:pt>
    <dgm:pt modelId="{79E9C485-0246-4E3A-BDF0-972E37EF233F}" type="pres">
      <dgm:prSet presAssocID="{2BD53E77-FC52-4CE7-9FB2-434125D46332}" presName="compositeNode" presStyleCnt="0">
        <dgm:presLayoutVars>
          <dgm:bulletEnabled val="1"/>
        </dgm:presLayoutVars>
      </dgm:prSet>
      <dgm:spPr/>
    </dgm:pt>
    <dgm:pt modelId="{B6FA520F-D0B8-4D33-BAD1-D82DEDDDBEB0}" type="pres">
      <dgm:prSet presAssocID="{2BD53E77-FC52-4CE7-9FB2-434125D46332}" presName="bgRect" presStyleLbl="bgAccFollowNode1" presStyleIdx="0" presStyleCnt="2"/>
      <dgm:spPr/>
    </dgm:pt>
    <dgm:pt modelId="{593A4F97-1C25-49EF-ABC8-EAFF308423F7}" type="pres">
      <dgm:prSet presAssocID="{30004AFA-234C-4061-A4F5-328FF6A4CB2C}" presName="sibTransNodeCircle" presStyleLbl="alignNode1" presStyleIdx="0" presStyleCnt="4">
        <dgm:presLayoutVars>
          <dgm:chMax val="0"/>
          <dgm:bulletEnabled/>
        </dgm:presLayoutVars>
      </dgm:prSet>
      <dgm:spPr/>
    </dgm:pt>
    <dgm:pt modelId="{9151967E-B904-43F0-A342-C103D5F4E429}" type="pres">
      <dgm:prSet presAssocID="{2BD53E77-FC52-4CE7-9FB2-434125D46332}" presName="bottomLine" presStyleLbl="alignNode1" presStyleIdx="1" presStyleCnt="4">
        <dgm:presLayoutVars/>
      </dgm:prSet>
      <dgm:spPr/>
    </dgm:pt>
    <dgm:pt modelId="{95E353C1-5A62-4E7B-9010-A1EBBF83A866}" type="pres">
      <dgm:prSet presAssocID="{2BD53E77-FC52-4CE7-9FB2-434125D46332}" presName="nodeText" presStyleLbl="bgAccFollowNode1" presStyleIdx="0" presStyleCnt="2">
        <dgm:presLayoutVars>
          <dgm:bulletEnabled val="1"/>
        </dgm:presLayoutVars>
      </dgm:prSet>
      <dgm:spPr/>
    </dgm:pt>
    <dgm:pt modelId="{508E96D6-BFE6-48D2-9C58-C4541B5D2C11}" type="pres">
      <dgm:prSet presAssocID="{30004AFA-234C-4061-A4F5-328FF6A4CB2C}" presName="sibTrans" presStyleCnt="0"/>
      <dgm:spPr/>
    </dgm:pt>
    <dgm:pt modelId="{C6F9B6CA-0569-4E50-8023-197DE889D6E6}" type="pres">
      <dgm:prSet presAssocID="{D6B63614-6E8A-4FD2-91CA-55260055A8A7}" presName="compositeNode" presStyleCnt="0">
        <dgm:presLayoutVars>
          <dgm:bulletEnabled val="1"/>
        </dgm:presLayoutVars>
      </dgm:prSet>
      <dgm:spPr/>
    </dgm:pt>
    <dgm:pt modelId="{9E33F8BB-A56E-48DB-8E08-380F7D25D789}" type="pres">
      <dgm:prSet presAssocID="{D6B63614-6E8A-4FD2-91CA-55260055A8A7}" presName="bgRect" presStyleLbl="bgAccFollowNode1" presStyleIdx="1" presStyleCnt="2"/>
      <dgm:spPr/>
    </dgm:pt>
    <dgm:pt modelId="{9A1ED9A0-9731-41E0-8CA9-9DA00055C106}" type="pres">
      <dgm:prSet presAssocID="{FC014A60-582C-4AC4-AB31-66F67A1878FD}" presName="sibTransNodeCircle" presStyleLbl="alignNode1" presStyleIdx="2" presStyleCnt="4">
        <dgm:presLayoutVars>
          <dgm:chMax val="0"/>
          <dgm:bulletEnabled/>
        </dgm:presLayoutVars>
      </dgm:prSet>
      <dgm:spPr/>
    </dgm:pt>
    <dgm:pt modelId="{E8676983-F15F-4F20-84A0-2E771FF4AC58}" type="pres">
      <dgm:prSet presAssocID="{D6B63614-6E8A-4FD2-91CA-55260055A8A7}" presName="bottomLine" presStyleLbl="alignNode1" presStyleIdx="3" presStyleCnt="4">
        <dgm:presLayoutVars/>
      </dgm:prSet>
      <dgm:spPr/>
    </dgm:pt>
    <dgm:pt modelId="{4C968F74-37F7-4C6B-83EA-31C8A81B2DA8}" type="pres">
      <dgm:prSet presAssocID="{D6B63614-6E8A-4FD2-91CA-55260055A8A7}" presName="nodeText" presStyleLbl="bgAccFollowNode1" presStyleIdx="1" presStyleCnt="2">
        <dgm:presLayoutVars>
          <dgm:bulletEnabled val="1"/>
        </dgm:presLayoutVars>
      </dgm:prSet>
      <dgm:spPr/>
    </dgm:pt>
  </dgm:ptLst>
  <dgm:cxnLst>
    <dgm:cxn modelId="{5EC79B45-A3F4-4374-A7A8-8DFEB1A079D6}" type="presOf" srcId="{FC014A60-582C-4AC4-AB31-66F67A1878FD}" destId="{9A1ED9A0-9731-41E0-8CA9-9DA00055C106}" srcOrd="0" destOrd="0" presId="urn:microsoft.com/office/officeart/2016/7/layout/BasicLinearProcessNumbered"/>
    <dgm:cxn modelId="{7CA26E7C-F8CB-4E81-B62B-34B8F1FF9E6C}" type="presOf" srcId="{2BD53E77-FC52-4CE7-9FB2-434125D46332}" destId="{B6FA520F-D0B8-4D33-BAD1-D82DEDDDBEB0}" srcOrd="0" destOrd="0" presId="urn:microsoft.com/office/officeart/2016/7/layout/BasicLinearProcessNumbered"/>
    <dgm:cxn modelId="{7BBD6388-9158-40D5-8C84-0BED0B1BF559}" type="presOf" srcId="{D6B63614-6E8A-4FD2-91CA-55260055A8A7}" destId="{4C968F74-37F7-4C6B-83EA-31C8A81B2DA8}" srcOrd="1" destOrd="0" presId="urn:microsoft.com/office/officeart/2016/7/layout/BasicLinearProcessNumbered"/>
    <dgm:cxn modelId="{DEB97991-662A-401B-881A-5D41111E30E5}" type="presOf" srcId="{D6B63614-6E8A-4FD2-91CA-55260055A8A7}" destId="{9E33F8BB-A56E-48DB-8E08-380F7D25D789}" srcOrd="0" destOrd="0" presId="urn:microsoft.com/office/officeart/2016/7/layout/BasicLinearProcessNumbered"/>
    <dgm:cxn modelId="{FCEC1097-A603-4173-ADBC-2B7670CDFAB9}" type="presOf" srcId="{30004AFA-234C-4061-A4F5-328FF6A4CB2C}" destId="{593A4F97-1C25-49EF-ABC8-EAFF308423F7}" srcOrd="0" destOrd="0" presId="urn:microsoft.com/office/officeart/2016/7/layout/BasicLinearProcessNumbered"/>
    <dgm:cxn modelId="{699927A2-019E-490C-B29F-64262E0F1851}" type="presOf" srcId="{C3A0ECE1-3E47-4DAD-8A82-0DD1A20985B9}" destId="{347A8CBC-0D8B-4A01-AD82-391E0258F8A3}" srcOrd="0" destOrd="0" presId="urn:microsoft.com/office/officeart/2016/7/layout/BasicLinearProcessNumbered"/>
    <dgm:cxn modelId="{9B7203A5-D62C-4481-BC6D-0155B4E8A781}" srcId="{C3A0ECE1-3E47-4DAD-8A82-0DD1A20985B9}" destId="{2BD53E77-FC52-4CE7-9FB2-434125D46332}" srcOrd="0" destOrd="0" parTransId="{493D295C-FEDA-4A3B-8BD3-E8D30C5AF8B1}" sibTransId="{30004AFA-234C-4061-A4F5-328FF6A4CB2C}"/>
    <dgm:cxn modelId="{0E71E0BE-E06E-4969-A483-71F321F7DB72}" type="presOf" srcId="{2BD53E77-FC52-4CE7-9FB2-434125D46332}" destId="{95E353C1-5A62-4E7B-9010-A1EBBF83A866}" srcOrd="1" destOrd="0" presId="urn:microsoft.com/office/officeart/2016/7/layout/BasicLinearProcessNumbered"/>
    <dgm:cxn modelId="{5E599DFE-B60C-40FC-895D-51E6EE1826C9}" srcId="{C3A0ECE1-3E47-4DAD-8A82-0DD1A20985B9}" destId="{D6B63614-6E8A-4FD2-91CA-55260055A8A7}" srcOrd="1" destOrd="0" parTransId="{B3DD6178-4291-4CE3-A938-3CA910C50E3C}" sibTransId="{FC014A60-582C-4AC4-AB31-66F67A1878FD}"/>
    <dgm:cxn modelId="{95F13845-E539-4194-A3F2-CD1AC0A4287F}" type="presParOf" srcId="{347A8CBC-0D8B-4A01-AD82-391E0258F8A3}" destId="{79E9C485-0246-4E3A-BDF0-972E37EF233F}" srcOrd="0" destOrd="0" presId="urn:microsoft.com/office/officeart/2016/7/layout/BasicLinearProcessNumbered"/>
    <dgm:cxn modelId="{4A941C84-F65C-499D-A101-EECE1B085161}" type="presParOf" srcId="{79E9C485-0246-4E3A-BDF0-972E37EF233F}" destId="{B6FA520F-D0B8-4D33-BAD1-D82DEDDDBEB0}" srcOrd="0" destOrd="0" presId="urn:microsoft.com/office/officeart/2016/7/layout/BasicLinearProcessNumbered"/>
    <dgm:cxn modelId="{77743158-0045-4F63-AFA1-EC69178F7ECB}" type="presParOf" srcId="{79E9C485-0246-4E3A-BDF0-972E37EF233F}" destId="{593A4F97-1C25-49EF-ABC8-EAFF308423F7}" srcOrd="1" destOrd="0" presId="urn:microsoft.com/office/officeart/2016/7/layout/BasicLinearProcessNumbered"/>
    <dgm:cxn modelId="{9EAD0D46-411D-4BB3-BD01-D35249807988}" type="presParOf" srcId="{79E9C485-0246-4E3A-BDF0-972E37EF233F}" destId="{9151967E-B904-43F0-A342-C103D5F4E429}" srcOrd="2" destOrd="0" presId="urn:microsoft.com/office/officeart/2016/7/layout/BasicLinearProcessNumbered"/>
    <dgm:cxn modelId="{D398B3F4-2BED-4F10-8DAB-E76FABD88631}" type="presParOf" srcId="{79E9C485-0246-4E3A-BDF0-972E37EF233F}" destId="{95E353C1-5A62-4E7B-9010-A1EBBF83A866}" srcOrd="3" destOrd="0" presId="urn:microsoft.com/office/officeart/2016/7/layout/BasicLinearProcessNumbered"/>
    <dgm:cxn modelId="{C2D8F98D-53D2-4FB7-8E7E-C9B0F0AE3336}" type="presParOf" srcId="{347A8CBC-0D8B-4A01-AD82-391E0258F8A3}" destId="{508E96D6-BFE6-48D2-9C58-C4541B5D2C11}" srcOrd="1" destOrd="0" presId="urn:microsoft.com/office/officeart/2016/7/layout/BasicLinearProcessNumbered"/>
    <dgm:cxn modelId="{7E08CADF-DB0C-4969-AC75-4D815C9EC5D4}" type="presParOf" srcId="{347A8CBC-0D8B-4A01-AD82-391E0258F8A3}" destId="{C6F9B6CA-0569-4E50-8023-197DE889D6E6}" srcOrd="2" destOrd="0" presId="urn:microsoft.com/office/officeart/2016/7/layout/BasicLinearProcessNumbered"/>
    <dgm:cxn modelId="{DCE90861-917E-48F6-8966-1641C067043E}" type="presParOf" srcId="{C6F9B6CA-0569-4E50-8023-197DE889D6E6}" destId="{9E33F8BB-A56E-48DB-8E08-380F7D25D789}" srcOrd="0" destOrd="0" presId="urn:microsoft.com/office/officeart/2016/7/layout/BasicLinearProcessNumbered"/>
    <dgm:cxn modelId="{F847E8D8-5FA9-45F1-9C3C-908462C55C95}" type="presParOf" srcId="{C6F9B6CA-0569-4E50-8023-197DE889D6E6}" destId="{9A1ED9A0-9731-41E0-8CA9-9DA00055C106}" srcOrd="1" destOrd="0" presId="urn:microsoft.com/office/officeart/2016/7/layout/BasicLinearProcessNumbered"/>
    <dgm:cxn modelId="{478588D0-4A93-487D-BC03-D83439FA3159}" type="presParOf" srcId="{C6F9B6CA-0569-4E50-8023-197DE889D6E6}" destId="{E8676983-F15F-4F20-84A0-2E771FF4AC58}" srcOrd="2" destOrd="0" presId="urn:microsoft.com/office/officeart/2016/7/layout/BasicLinearProcessNumbered"/>
    <dgm:cxn modelId="{FD838B74-32E9-44FC-A86F-60D1E6755483}" type="presParOf" srcId="{C6F9B6CA-0569-4E50-8023-197DE889D6E6}" destId="{4C968F74-37F7-4C6B-83EA-31C8A81B2DA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5B4E83-66B6-48A7-A7F5-8BBD422424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F4BA447-EF42-4BE9-B439-B873AD59FF58}">
      <dgm:prSet/>
      <dgm:spPr/>
      <dgm:t>
        <a:bodyPr/>
        <a:lstStyle/>
        <a:p>
          <a:r>
            <a:rPr lang="en-GB" baseline="0"/>
            <a:t>The impact is mostly on timing</a:t>
          </a:r>
          <a:endParaRPr lang="en-US"/>
        </a:p>
      </dgm:t>
    </dgm:pt>
    <dgm:pt modelId="{FA879FE8-1130-4FFD-8561-29DCF25B25F9}" type="parTrans" cxnId="{DA19F3EE-97D0-44C9-BBE9-7C48EB39626E}">
      <dgm:prSet/>
      <dgm:spPr/>
      <dgm:t>
        <a:bodyPr/>
        <a:lstStyle/>
        <a:p>
          <a:endParaRPr lang="en-US"/>
        </a:p>
      </dgm:t>
    </dgm:pt>
    <dgm:pt modelId="{4D894A71-D390-4731-8A53-248219CAF4F8}" type="sibTrans" cxnId="{DA19F3EE-97D0-44C9-BBE9-7C48EB39626E}">
      <dgm:prSet/>
      <dgm:spPr/>
      <dgm:t>
        <a:bodyPr/>
        <a:lstStyle/>
        <a:p>
          <a:endParaRPr lang="en-US"/>
        </a:p>
      </dgm:t>
    </dgm:pt>
    <dgm:pt modelId="{FE390B5E-0ED9-4B8C-AEC4-E1DC64B537EE}">
      <dgm:prSet/>
      <dgm:spPr/>
      <dgm:t>
        <a:bodyPr/>
        <a:lstStyle/>
        <a:p>
          <a:r>
            <a:rPr lang="en-GB" baseline="0"/>
            <a:t>Time to prepare</a:t>
          </a:r>
          <a:endParaRPr lang="en-US"/>
        </a:p>
      </dgm:t>
    </dgm:pt>
    <dgm:pt modelId="{4FA3CB45-B080-4042-905D-38CFE11D04D7}" type="parTrans" cxnId="{88E4EA88-1E39-44E2-B88B-255D7F647BDD}">
      <dgm:prSet/>
      <dgm:spPr/>
      <dgm:t>
        <a:bodyPr/>
        <a:lstStyle/>
        <a:p>
          <a:endParaRPr lang="en-US"/>
        </a:p>
      </dgm:t>
    </dgm:pt>
    <dgm:pt modelId="{B83A25FF-96AC-475B-8AB4-8273A5B6C610}" type="sibTrans" cxnId="{88E4EA88-1E39-44E2-B88B-255D7F647BDD}">
      <dgm:prSet/>
      <dgm:spPr/>
      <dgm:t>
        <a:bodyPr/>
        <a:lstStyle/>
        <a:p>
          <a:endParaRPr lang="en-US"/>
        </a:p>
      </dgm:t>
    </dgm:pt>
    <dgm:pt modelId="{38A2706D-6461-4AB8-9AD3-D0638B789BEB}">
      <dgm:prSet/>
      <dgm:spPr/>
      <dgm:t>
        <a:bodyPr/>
        <a:lstStyle/>
        <a:p>
          <a:r>
            <a:rPr lang="en-GB" baseline="0"/>
            <a:t>Time taken to receive value:</a:t>
          </a:r>
          <a:endParaRPr lang="en-US"/>
        </a:p>
      </dgm:t>
    </dgm:pt>
    <dgm:pt modelId="{A2033F14-FDC8-42B1-9129-4A41D482B021}" type="parTrans" cxnId="{B1A230B6-374B-486F-8836-8ABCE31E80F9}">
      <dgm:prSet/>
      <dgm:spPr/>
      <dgm:t>
        <a:bodyPr/>
        <a:lstStyle/>
        <a:p>
          <a:endParaRPr lang="en-US"/>
        </a:p>
      </dgm:t>
    </dgm:pt>
    <dgm:pt modelId="{B99D9ACC-3F3A-4BA8-8645-C03495FC1F55}" type="sibTrans" cxnId="{B1A230B6-374B-486F-8836-8ABCE31E80F9}">
      <dgm:prSet/>
      <dgm:spPr/>
      <dgm:t>
        <a:bodyPr/>
        <a:lstStyle/>
        <a:p>
          <a:endParaRPr lang="en-US"/>
        </a:p>
      </dgm:t>
    </dgm:pt>
    <dgm:pt modelId="{1F418C51-4DCF-42D1-997A-E0189F19213A}">
      <dgm:prSet/>
      <dgm:spPr/>
      <dgm:t>
        <a:bodyPr/>
        <a:lstStyle/>
        <a:p>
          <a:r>
            <a:rPr lang="en-GB" baseline="0"/>
            <a:t>Need to stay involved for a period</a:t>
          </a:r>
          <a:endParaRPr lang="en-US"/>
        </a:p>
      </dgm:t>
    </dgm:pt>
    <dgm:pt modelId="{A401A1CC-A111-4799-9D7F-BD64E1DBF2DB}" type="parTrans" cxnId="{A079AFEE-02B4-4D09-9E8E-A3E84742D09D}">
      <dgm:prSet/>
      <dgm:spPr/>
      <dgm:t>
        <a:bodyPr/>
        <a:lstStyle/>
        <a:p>
          <a:endParaRPr lang="en-US"/>
        </a:p>
      </dgm:t>
    </dgm:pt>
    <dgm:pt modelId="{DEF2EBDE-8694-4FD5-A230-9A2E101DE703}" type="sibTrans" cxnId="{A079AFEE-02B4-4D09-9E8E-A3E84742D09D}">
      <dgm:prSet/>
      <dgm:spPr/>
      <dgm:t>
        <a:bodyPr/>
        <a:lstStyle/>
        <a:p>
          <a:endParaRPr lang="en-US"/>
        </a:p>
      </dgm:t>
    </dgm:pt>
    <dgm:pt modelId="{97DBBE08-2873-4A3A-ABB7-EAA4B832B48D}">
      <dgm:prSet/>
      <dgm:spPr/>
      <dgm:t>
        <a:bodyPr/>
        <a:lstStyle/>
        <a:p>
          <a:r>
            <a:rPr lang="en-GB" baseline="0"/>
            <a:t>If 3</a:t>
          </a:r>
          <a:r>
            <a:rPr lang="en-GB" baseline="30000"/>
            <a:t>rd</a:t>
          </a:r>
          <a:r>
            <a:rPr lang="en-GB" baseline="0"/>
            <a:t> party sale -  (earn-out)</a:t>
          </a:r>
          <a:endParaRPr lang="en-US"/>
        </a:p>
      </dgm:t>
    </dgm:pt>
    <dgm:pt modelId="{07886411-CAB8-4999-9B5F-45E73CCDE321}" type="parTrans" cxnId="{3EF3A5E0-DCC3-4038-9782-8D554477A005}">
      <dgm:prSet/>
      <dgm:spPr/>
      <dgm:t>
        <a:bodyPr/>
        <a:lstStyle/>
        <a:p>
          <a:endParaRPr lang="en-US"/>
        </a:p>
      </dgm:t>
    </dgm:pt>
    <dgm:pt modelId="{D08B01AA-2367-4086-8867-9E48FC9A7DC3}" type="sibTrans" cxnId="{3EF3A5E0-DCC3-4038-9782-8D554477A005}">
      <dgm:prSet/>
      <dgm:spPr/>
      <dgm:t>
        <a:bodyPr/>
        <a:lstStyle/>
        <a:p>
          <a:endParaRPr lang="en-US"/>
        </a:p>
      </dgm:t>
    </dgm:pt>
    <dgm:pt modelId="{314FD70E-DF3D-4E84-B7B1-00BDF1730F18}" type="pres">
      <dgm:prSet presAssocID="{695B4E83-66B6-48A7-A7F5-8BBD422424DF}" presName="root" presStyleCnt="0">
        <dgm:presLayoutVars>
          <dgm:dir/>
          <dgm:resizeHandles val="exact"/>
        </dgm:presLayoutVars>
      </dgm:prSet>
      <dgm:spPr/>
    </dgm:pt>
    <dgm:pt modelId="{E03CAA7F-AC6D-4942-B28C-3452D7FE0E5D}" type="pres">
      <dgm:prSet presAssocID="{3F4BA447-EF42-4BE9-B439-B873AD59FF58}" presName="compNode" presStyleCnt="0"/>
      <dgm:spPr/>
    </dgm:pt>
    <dgm:pt modelId="{FC614950-AE1E-4244-B60D-5E1BF50579C7}" type="pres">
      <dgm:prSet presAssocID="{3F4BA447-EF42-4BE9-B439-B873AD59FF58}" presName="bgRect" presStyleLbl="bgShp" presStyleIdx="0" presStyleCnt="3"/>
      <dgm:spPr/>
    </dgm:pt>
    <dgm:pt modelId="{86477BDB-01C9-4935-AD1F-6AD76D1B6B71}" type="pres">
      <dgm:prSet presAssocID="{3F4BA447-EF42-4BE9-B439-B873AD59FF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6115912C-85D5-4A08-AA8E-3C90F2B2B47F}" type="pres">
      <dgm:prSet presAssocID="{3F4BA447-EF42-4BE9-B439-B873AD59FF58}" presName="spaceRect" presStyleCnt="0"/>
      <dgm:spPr/>
    </dgm:pt>
    <dgm:pt modelId="{FB09CC98-C046-4041-87AD-F8BD67E47257}" type="pres">
      <dgm:prSet presAssocID="{3F4BA447-EF42-4BE9-B439-B873AD59FF58}" presName="parTx" presStyleLbl="revTx" presStyleIdx="0" presStyleCnt="4">
        <dgm:presLayoutVars>
          <dgm:chMax val="0"/>
          <dgm:chPref val="0"/>
        </dgm:presLayoutVars>
      </dgm:prSet>
      <dgm:spPr/>
    </dgm:pt>
    <dgm:pt modelId="{4B4C28EF-853B-415C-9EC1-AD3EB7945CD9}" type="pres">
      <dgm:prSet presAssocID="{4D894A71-D390-4731-8A53-248219CAF4F8}" presName="sibTrans" presStyleCnt="0"/>
      <dgm:spPr/>
    </dgm:pt>
    <dgm:pt modelId="{D71D9551-81A1-4698-B9D3-B16BB3C29E85}" type="pres">
      <dgm:prSet presAssocID="{FE390B5E-0ED9-4B8C-AEC4-E1DC64B537EE}" presName="compNode" presStyleCnt="0"/>
      <dgm:spPr/>
    </dgm:pt>
    <dgm:pt modelId="{8A7297CF-A01F-45E7-919C-6C0D72B913E5}" type="pres">
      <dgm:prSet presAssocID="{FE390B5E-0ED9-4B8C-AEC4-E1DC64B537EE}" presName="bgRect" presStyleLbl="bgShp" presStyleIdx="1" presStyleCnt="3"/>
      <dgm:spPr/>
    </dgm:pt>
    <dgm:pt modelId="{9B020B23-75E8-435E-8230-7D443EF9FBA9}" type="pres">
      <dgm:prSet presAssocID="{FE390B5E-0ED9-4B8C-AEC4-E1DC64B537E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E9DDBAE1-63AD-44C6-9F94-C6D75E6C7159}" type="pres">
      <dgm:prSet presAssocID="{FE390B5E-0ED9-4B8C-AEC4-E1DC64B537EE}" presName="spaceRect" presStyleCnt="0"/>
      <dgm:spPr/>
    </dgm:pt>
    <dgm:pt modelId="{9706974B-7051-4624-B02D-A24F2D24C9F8}" type="pres">
      <dgm:prSet presAssocID="{FE390B5E-0ED9-4B8C-AEC4-E1DC64B537EE}" presName="parTx" presStyleLbl="revTx" presStyleIdx="1" presStyleCnt="4">
        <dgm:presLayoutVars>
          <dgm:chMax val="0"/>
          <dgm:chPref val="0"/>
        </dgm:presLayoutVars>
      </dgm:prSet>
      <dgm:spPr/>
    </dgm:pt>
    <dgm:pt modelId="{61BEA7F0-4FC9-4AEB-82E8-DF0D7F7042F4}" type="pres">
      <dgm:prSet presAssocID="{B83A25FF-96AC-475B-8AB4-8273A5B6C610}" presName="sibTrans" presStyleCnt="0"/>
      <dgm:spPr/>
    </dgm:pt>
    <dgm:pt modelId="{801C3A43-C65F-46E7-AA51-1E0179DA5261}" type="pres">
      <dgm:prSet presAssocID="{38A2706D-6461-4AB8-9AD3-D0638B789BEB}" presName="compNode" presStyleCnt="0"/>
      <dgm:spPr/>
    </dgm:pt>
    <dgm:pt modelId="{02752ADF-7F88-4D92-B37F-E5BA9FBA725F}" type="pres">
      <dgm:prSet presAssocID="{38A2706D-6461-4AB8-9AD3-D0638B789BEB}" presName="bgRect" presStyleLbl="bgShp" presStyleIdx="2" presStyleCnt="3"/>
      <dgm:spPr/>
    </dgm:pt>
    <dgm:pt modelId="{741FB3E9-B6E3-4360-B367-86201C07F79A}" type="pres">
      <dgm:prSet presAssocID="{38A2706D-6461-4AB8-9AD3-D0638B789B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6EBFED9F-B5A4-4E55-9311-D24CCF37956A}" type="pres">
      <dgm:prSet presAssocID="{38A2706D-6461-4AB8-9AD3-D0638B789BEB}" presName="spaceRect" presStyleCnt="0"/>
      <dgm:spPr/>
    </dgm:pt>
    <dgm:pt modelId="{6A26ECC7-8DB6-48CC-AF57-39B7853D23D8}" type="pres">
      <dgm:prSet presAssocID="{38A2706D-6461-4AB8-9AD3-D0638B789BEB}" presName="parTx" presStyleLbl="revTx" presStyleIdx="2" presStyleCnt="4">
        <dgm:presLayoutVars>
          <dgm:chMax val="0"/>
          <dgm:chPref val="0"/>
        </dgm:presLayoutVars>
      </dgm:prSet>
      <dgm:spPr/>
    </dgm:pt>
    <dgm:pt modelId="{13CEBBF1-412D-45C9-BF49-00D974A520FB}" type="pres">
      <dgm:prSet presAssocID="{38A2706D-6461-4AB8-9AD3-D0638B789BEB}" presName="desTx" presStyleLbl="revTx" presStyleIdx="3" presStyleCnt="4">
        <dgm:presLayoutVars/>
      </dgm:prSet>
      <dgm:spPr/>
    </dgm:pt>
  </dgm:ptLst>
  <dgm:cxnLst>
    <dgm:cxn modelId="{782F0334-E3B8-4109-B853-C8486EA144D9}" type="presOf" srcId="{FE390B5E-0ED9-4B8C-AEC4-E1DC64B537EE}" destId="{9706974B-7051-4624-B02D-A24F2D24C9F8}" srcOrd="0" destOrd="0" presId="urn:microsoft.com/office/officeart/2018/2/layout/IconVerticalSolidList"/>
    <dgm:cxn modelId="{F292D337-A612-4887-81B3-0CD416FFEB3C}" type="presOf" srcId="{97DBBE08-2873-4A3A-ABB7-EAA4B832B48D}" destId="{13CEBBF1-412D-45C9-BF49-00D974A520FB}" srcOrd="0" destOrd="1" presId="urn:microsoft.com/office/officeart/2018/2/layout/IconVerticalSolidList"/>
    <dgm:cxn modelId="{2A8FB74B-CD33-4DFA-84F4-39A922D50461}" type="presOf" srcId="{1F418C51-4DCF-42D1-997A-E0189F19213A}" destId="{13CEBBF1-412D-45C9-BF49-00D974A520FB}" srcOrd="0" destOrd="0" presId="urn:microsoft.com/office/officeart/2018/2/layout/IconVerticalSolidList"/>
    <dgm:cxn modelId="{88E4EA88-1E39-44E2-B88B-255D7F647BDD}" srcId="{695B4E83-66B6-48A7-A7F5-8BBD422424DF}" destId="{FE390B5E-0ED9-4B8C-AEC4-E1DC64B537EE}" srcOrd="1" destOrd="0" parTransId="{4FA3CB45-B080-4042-905D-38CFE11D04D7}" sibTransId="{B83A25FF-96AC-475B-8AB4-8273A5B6C610}"/>
    <dgm:cxn modelId="{1385B4A8-1ADD-44E9-A115-7799EA657232}" type="presOf" srcId="{38A2706D-6461-4AB8-9AD3-D0638B789BEB}" destId="{6A26ECC7-8DB6-48CC-AF57-39B7853D23D8}" srcOrd="0" destOrd="0" presId="urn:microsoft.com/office/officeart/2018/2/layout/IconVerticalSolidList"/>
    <dgm:cxn modelId="{B1A230B6-374B-486F-8836-8ABCE31E80F9}" srcId="{695B4E83-66B6-48A7-A7F5-8BBD422424DF}" destId="{38A2706D-6461-4AB8-9AD3-D0638B789BEB}" srcOrd="2" destOrd="0" parTransId="{A2033F14-FDC8-42B1-9129-4A41D482B021}" sibTransId="{B99D9ACC-3F3A-4BA8-8645-C03495FC1F55}"/>
    <dgm:cxn modelId="{3246F2BF-A538-4C17-A894-CC6F33907889}" type="presOf" srcId="{695B4E83-66B6-48A7-A7F5-8BBD422424DF}" destId="{314FD70E-DF3D-4E84-B7B1-00BDF1730F18}" srcOrd="0" destOrd="0" presId="urn:microsoft.com/office/officeart/2018/2/layout/IconVerticalSolidList"/>
    <dgm:cxn modelId="{3EF3A5E0-DCC3-4038-9782-8D554477A005}" srcId="{38A2706D-6461-4AB8-9AD3-D0638B789BEB}" destId="{97DBBE08-2873-4A3A-ABB7-EAA4B832B48D}" srcOrd="1" destOrd="0" parTransId="{07886411-CAB8-4999-9B5F-45E73CCDE321}" sibTransId="{D08B01AA-2367-4086-8867-9E48FC9A7DC3}"/>
    <dgm:cxn modelId="{A079AFEE-02B4-4D09-9E8E-A3E84742D09D}" srcId="{38A2706D-6461-4AB8-9AD3-D0638B789BEB}" destId="{1F418C51-4DCF-42D1-997A-E0189F19213A}" srcOrd="0" destOrd="0" parTransId="{A401A1CC-A111-4799-9D7F-BD64E1DBF2DB}" sibTransId="{DEF2EBDE-8694-4FD5-A230-9A2E101DE703}"/>
    <dgm:cxn modelId="{DA19F3EE-97D0-44C9-BBE9-7C48EB39626E}" srcId="{695B4E83-66B6-48A7-A7F5-8BBD422424DF}" destId="{3F4BA447-EF42-4BE9-B439-B873AD59FF58}" srcOrd="0" destOrd="0" parTransId="{FA879FE8-1130-4FFD-8561-29DCF25B25F9}" sibTransId="{4D894A71-D390-4731-8A53-248219CAF4F8}"/>
    <dgm:cxn modelId="{485F07FE-102B-427D-8356-2BB9BF9EA0E6}" type="presOf" srcId="{3F4BA447-EF42-4BE9-B439-B873AD59FF58}" destId="{FB09CC98-C046-4041-87AD-F8BD67E47257}" srcOrd="0" destOrd="0" presId="urn:microsoft.com/office/officeart/2018/2/layout/IconVerticalSolidList"/>
    <dgm:cxn modelId="{3C55A51D-EEE9-4F1E-AEF9-46CAE3F472AF}" type="presParOf" srcId="{314FD70E-DF3D-4E84-B7B1-00BDF1730F18}" destId="{E03CAA7F-AC6D-4942-B28C-3452D7FE0E5D}" srcOrd="0" destOrd="0" presId="urn:microsoft.com/office/officeart/2018/2/layout/IconVerticalSolidList"/>
    <dgm:cxn modelId="{F74CA24E-6C02-43D4-AD9C-A90C44F1AB66}" type="presParOf" srcId="{E03CAA7F-AC6D-4942-B28C-3452D7FE0E5D}" destId="{FC614950-AE1E-4244-B60D-5E1BF50579C7}" srcOrd="0" destOrd="0" presId="urn:microsoft.com/office/officeart/2018/2/layout/IconVerticalSolidList"/>
    <dgm:cxn modelId="{42FA9F67-23DA-4865-AEB4-40975E7A274B}" type="presParOf" srcId="{E03CAA7F-AC6D-4942-B28C-3452D7FE0E5D}" destId="{86477BDB-01C9-4935-AD1F-6AD76D1B6B71}" srcOrd="1" destOrd="0" presId="urn:microsoft.com/office/officeart/2018/2/layout/IconVerticalSolidList"/>
    <dgm:cxn modelId="{E6BB755F-6C9A-4190-A537-6BF7EA48EC79}" type="presParOf" srcId="{E03CAA7F-AC6D-4942-B28C-3452D7FE0E5D}" destId="{6115912C-85D5-4A08-AA8E-3C90F2B2B47F}" srcOrd="2" destOrd="0" presId="urn:microsoft.com/office/officeart/2018/2/layout/IconVerticalSolidList"/>
    <dgm:cxn modelId="{A7D7F47A-58E2-4170-9051-3792EF2EF3F3}" type="presParOf" srcId="{E03CAA7F-AC6D-4942-B28C-3452D7FE0E5D}" destId="{FB09CC98-C046-4041-87AD-F8BD67E47257}" srcOrd="3" destOrd="0" presId="urn:microsoft.com/office/officeart/2018/2/layout/IconVerticalSolidList"/>
    <dgm:cxn modelId="{7AC45306-CEDF-4C92-A503-9D7F571BB915}" type="presParOf" srcId="{314FD70E-DF3D-4E84-B7B1-00BDF1730F18}" destId="{4B4C28EF-853B-415C-9EC1-AD3EB7945CD9}" srcOrd="1" destOrd="0" presId="urn:microsoft.com/office/officeart/2018/2/layout/IconVerticalSolidList"/>
    <dgm:cxn modelId="{7751DE9A-8D35-4D64-A985-195F87DD8612}" type="presParOf" srcId="{314FD70E-DF3D-4E84-B7B1-00BDF1730F18}" destId="{D71D9551-81A1-4698-B9D3-B16BB3C29E85}" srcOrd="2" destOrd="0" presId="urn:microsoft.com/office/officeart/2018/2/layout/IconVerticalSolidList"/>
    <dgm:cxn modelId="{0B837281-41DB-4C55-80B8-F84D9555D4FC}" type="presParOf" srcId="{D71D9551-81A1-4698-B9D3-B16BB3C29E85}" destId="{8A7297CF-A01F-45E7-919C-6C0D72B913E5}" srcOrd="0" destOrd="0" presId="urn:microsoft.com/office/officeart/2018/2/layout/IconVerticalSolidList"/>
    <dgm:cxn modelId="{9A344A91-458E-4EF9-AB13-8E34E7CAE1CB}" type="presParOf" srcId="{D71D9551-81A1-4698-B9D3-B16BB3C29E85}" destId="{9B020B23-75E8-435E-8230-7D443EF9FBA9}" srcOrd="1" destOrd="0" presId="urn:microsoft.com/office/officeart/2018/2/layout/IconVerticalSolidList"/>
    <dgm:cxn modelId="{6AC6BA50-AF66-4F86-9D69-6B5F6846D272}" type="presParOf" srcId="{D71D9551-81A1-4698-B9D3-B16BB3C29E85}" destId="{E9DDBAE1-63AD-44C6-9F94-C6D75E6C7159}" srcOrd="2" destOrd="0" presId="urn:microsoft.com/office/officeart/2018/2/layout/IconVerticalSolidList"/>
    <dgm:cxn modelId="{CD95A835-31A0-467E-9E56-707142B33013}" type="presParOf" srcId="{D71D9551-81A1-4698-B9D3-B16BB3C29E85}" destId="{9706974B-7051-4624-B02D-A24F2D24C9F8}" srcOrd="3" destOrd="0" presId="urn:microsoft.com/office/officeart/2018/2/layout/IconVerticalSolidList"/>
    <dgm:cxn modelId="{7C1095D5-4385-4CFC-AECF-3CD5AE5EFD66}" type="presParOf" srcId="{314FD70E-DF3D-4E84-B7B1-00BDF1730F18}" destId="{61BEA7F0-4FC9-4AEB-82E8-DF0D7F7042F4}" srcOrd="3" destOrd="0" presId="urn:microsoft.com/office/officeart/2018/2/layout/IconVerticalSolidList"/>
    <dgm:cxn modelId="{BD77A689-BA01-4014-B68D-063E7C10C2B0}" type="presParOf" srcId="{314FD70E-DF3D-4E84-B7B1-00BDF1730F18}" destId="{801C3A43-C65F-46E7-AA51-1E0179DA5261}" srcOrd="4" destOrd="0" presId="urn:microsoft.com/office/officeart/2018/2/layout/IconVerticalSolidList"/>
    <dgm:cxn modelId="{413632BC-13E9-475D-BE17-FD7A163754AA}" type="presParOf" srcId="{801C3A43-C65F-46E7-AA51-1E0179DA5261}" destId="{02752ADF-7F88-4D92-B37F-E5BA9FBA725F}" srcOrd="0" destOrd="0" presId="urn:microsoft.com/office/officeart/2018/2/layout/IconVerticalSolidList"/>
    <dgm:cxn modelId="{08A2F626-1B42-4EC2-8697-100DA43125AB}" type="presParOf" srcId="{801C3A43-C65F-46E7-AA51-1E0179DA5261}" destId="{741FB3E9-B6E3-4360-B367-86201C07F79A}" srcOrd="1" destOrd="0" presId="urn:microsoft.com/office/officeart/2018/2/layout/IconVerticalSolidList"/>
    <dgm:cxn modelId="{17465F38-596C-4074-846B-E4177ED906B0}" type="presParOf" srcId="{801C3A43-C65F-46E7-AA51-1E0179DA5261}" destId="{6EBFED9F-B5A4-4E55-9311-D24CCF37956A}" srcOrd="2" destOrd="0" presId="urn:microsoft.com/office/officeart/2018/2/layout/IconVerticalSolidList"/>
    <dgm:cxn modelId="{5D90FF6E-3F74-43FC-B596-B0DE9F1041FC}" type="presParOf" srcId="{801C3A43-C65F-46E7-AA51-1E0179DA5261}" destId="{6A26ECC7-8DB6-48CC-AF57-39B7853D23D8}" srcOrd="3" destOrd="0" presId="urn:microsoft.com/office/officeart/2018/2/layout/IconVerticalSolidList"/>
    <dgm:cxn modelId="{FDE78C6D-7C74-4CC2-8130-81CAE313570D}" type="presParOf" srcId="{801C3A43-C65F-46E7-AA51-1E0179DA5261}" destId="{13CEBBF1-412D-45C9-BF49-00D974A520F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C7BAC-1934-4A79-A400-611212D9986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5ACB7E7-5206-4588-A63F-17B9C6FF09BB}">
      <dgm:prSet/>
      <dgm:spPr/>
      <dgm:t>
        <a:bodyPr/>
        <a:lstStyle/>
        <a:p>
          <a:r>
            <a:rPr lang="en-GB" baseline="0"/>
            <a:t>Competitor (care required)</a:t>
          </a:r>
          <a:endParaRPr lang="en-US"/>
        </a:p>
      </dgm:t>
    </dgm:pt>
    <dgm:pt modelId="{37DEB3EA-B6DB-467E-9231-48E7FCAAF0E5}" type="parTrans" cxnId="{A0B95964-1BCB-470B-81F1-9DAAEA4B7229}">
      <dgm:prSet/>
      <dgm:spPr/>
      <dgm:t>
        <a:bodyPr/>
        <a:lstStyle/>
        <a:p>
          <a:endParaRPr lang="en-US"/>
        </a:p>
      </dgm:t>
    </dgm:pt>
    <dgm:pt modelId="{83A08E4B-5D9A-479D-99B7-0A1FD5EDCF1B}" type="sibTrans" cxnId="{A0B95964-1BCB-470B-81F1-9DAAEA4B7229}">
      <dgm:prSet/>
      <dgm:spPr/>
      <dgm:t>
        <a:bodyPr/>
        <a:lstStyle/>
        <a:p>
          <a:endParaRPr lang="en-US"/>
        </a:p>
      </dgm:t>
    </dgm:pt>
    <dgm:pt modelId="{E4689DB9-4095-43F8-AA5C-4726670419FA}">
      <dgm:prSet/>
      <dgm:spPr/>
      <dgm:t>
        <a:bodyPr/>
        <a:lstStyle/>
        <a:p>
          <a:r>
            <a:rPr lang="en-GB" baseline="0"/>
            <a:t>Accountants</a:t>
          </a:r>
          <a:endParaRPr lang="en-US"/>
        </a:p>
      </dgm:t>
    </dgm:pt>
    <dgm:pt modelId="{CA56CABB-CFAB-49E9-93D0-84680E4909C0}" type="parTrans" cxnId="{51FCD48E-DD02-4132-BBE3-741C6FCC3B51}">
      <dgm:prSet/>
      <dgm:spPr/>
      <dgm:t>
        <a:bodyPr/>
        <a:lstStyle/>
        <a:p>
          <a:endParaRPr lang="en-US"/>
        </a:p>
      </dgm:t>
    </dgm:pt>
    <dgm:pt modelId="{9F2CEBF6-A049-432E-8D09-910A9C02E2C2}" type="sibTrans" cxnId="{51FCD48E-DD02-4132-BBE3-741C6FCC3B51}">
      <dgm:prSet/>
      <dgm:spPr/>
      <dgm:t>
        <a:bodyPr/>
        <a:lstStyle/>
        <a:p>
          <a:endParaRPr lang="en-US"/>
        </a:p>
      </dgm:t>
    </dgm:pt>
    <dgm:pt modelId="{F99FC65D-0A3C-424C-8E89-5B1D8A3E577D}">
      <dgm:prSet/>
      <dgm:spPr/>
      <dgm:t>
        <a:bodyPr/>
        <a:lstStyle/>
        <a:p>
          <a:r>
            <a:rPr lang="en-GB" baseline="0"/>
            <a:t>Corporate Finance Advisor</a:t>
          </a:r>
          <a:endParaRPr lang="en-US"/>
        </a:p>
      </dgm:t>
    </dgm:pt>
    <dgm:pt modelId="{91BD76BE-567B-422B-87E2-5D92D05210A3}" type="parTrans" cxnId="{8FF6AD4D-9034-42A9-8AB7-E7D86368F238}">
      <dgm:prSet/>
      <dgm:spPr/>
      <dgm:t>
        <a:bodyPr/>
        <a:lstStyle/>
        <a:p>
          <a:endParaRPr lang="en-US"/>
        </a:p>
      </dgm:t>
    </dgm:pt>
    <dgm:pt modelId="{8704DD85-7099-4A62-B35E-DC7D2B7836C0}" type="sibTrans" cxnId="{8FF6AD4D-9034-42A9-8AB7-E7D86368F238}">
      <dgm:prSet/>
      <dgm:spPr/>
      <dgm:t>
        <a:bodyPr/>
        <a:lstStyle/>
        <a:p>
          <a:endParaRPr lang="en-US"/>
        </a:p>
      </dgm:t>
    </dgm:pt>
    <dgm:pt modelId="{CA81FAEA-9D18-4C93-BFCC-E0AD867043EC}" type="pres">
      <dgm:prSet presAssocID="{807C7BAC-1934-4A79-A400-611212D9986F}" presName="diagram" presStyleCnt="0">
        <dgm:presLayoutVars>
          <dgm:dir/>
          <dgm:resizeHandles val="exact"/>
        </dgm:presLayoutVars>
      </dgm:prSet>
      <dgm:spPr/>
    </dgm:pt>
    <dgm:pt modelId="{51B9EBDA-72CC-4C42-BAEE-E229CC6DD4A8}" type="pres">
      <dgm:prSet presAssocID="{35ACB7E7-5206-4588-A63F-17B9C6FF09BB}" presName="node" presStyleLbl="node1" presStyleIdx="0" presStyleCnt="3">
        <dgm:presLayoutVars>
          <dgm:bulletEnabled val="1"/>
        </dgm:presLayoutVars>
      </dgm:prSet>
      <dgm:spPr/>
    </dgm:pt>
    <dgm:pt modelId="{B1804822-4135-4FB4-BF53-BE1BE81D9028}" type="pres">
      <dgm:prSet presAssocID="{83A08E4B-5D9A-479D-99B7-0A1FD5EDCF1B}" presName="sibTrans" presStyleCnt="0"/>
      <dgm:spPr/>
    </dgm:pt>
    <dgm:pt modelId="{230D808B-AD9B-49F8-A042-7C04CB709C66}" type="pres">
      <dgm:prSet presAssocID="{E4689DB9-4095-43F8-AA5C-4726670419FA}" presName="node" presStyleLbl="node1" presStyleIdx="1" presStyleCnt="3">
        <dgm:presLayoutVars>
          <dgm:bulletEnabled val="1"/>
        </dgm:presLayoutVars>
      </dgm:prSet>
      <dgm:spPr/>
    </dgm:pt>
    <dgm:pt modelId="{8AE2CC05-8E6D-48F3-A547-5EB00CDE6F4F}" type="pres">
      <dgm:prSet presAssocID="{9F2CEBF6-A049-432E-8D09-910A9C02E2C2}" presName="sibTrans" presStyleCnt="0"/>
      <dgm:spPr/>
    </dgm:pt>
    <dgm:pt modelId="{5CBEEF6E-49EC-4845-880E-62889B7D82A9}" type="pres">
      <dgm:prSet presAssocID="{F99FC65D-0A3C-424C-8E89-5B1D8A3E577D}" presName="node" presStyleLbl="node1" presStyleIdx="2" presStyleCnt="3">
        <dgm:presLayoutVars>
          <dgm:bulletEnabled val="1"/>
        </dgm:presLayoutVars>
      </dgm:prSet>
      <dgm:spPr/>
    </dgm:pt>
  </dgm:ptLst>
  <dgm:cxnLst>
    <dgm:cxn modelId="{1A313600-B008-41A7-9AF4-6956AE318B27}" type="presOf" srcId="{807C7BAC-1934-4A79-A400-611212D9986F}" destId="{CA81FAEA-9D18-4C93-BFCC-E0AD867043EC}" srcOrd="0" destOrd="0" presId="urn:microsoft.com/office/officeart/2005/8/layout/default"/>
    <dgm:cxn modelId="{0EA8E043-EC54-408A-B407-033A1041B1E5}" type="presOf" srcId="{E4689DB9-4095-43F8-AA5C-4726670419FA}" destId="{230D808B-AD9B-49F8-A042-7C04CB709C66}" srcOrd="0" destOrd="0" presId="urn:microsoft.com/office/officeart/2005/8/layout/default"/>
    <dgm:cxn modelId="{A0B95964-1BCB-470B-81F1-9DAAEA4B7229}" srcId="{807C7BAC-1934-4A79-A400-611212D9986F}" destId="{35ACB7E7-5206-4588-A63F-17B9C6FF09BB}" srcOrd="0" destOrd="0" parTransId="{37DEB3EA-B6DB-467E-9231-48E7FCAAF0E5}" sibTransId="{83A08E4B-5D9A-479D-99B7-0A1FD5EDCF1B}"/>
    <dgm:cxn modelId="{8FF6AD4D-9034-42A9-8AB7-E7D86368F238}" srcId="{807C7BAC-1934-4A79-A400-611212D9986F}" destId="{F99FC65D-0A3C-424C-8E89-5B1D8A3E577D}" srcOrd="2" destOrd="0" parTransId="{91BD76BE-567B-422B-87E2-5D92D05210A3}" sibTransId="{8704DD85-7099-4A62-B35E-DC7D2B7836C0}"/>
    <dgm:cxn modelId="{4DBFAE77-E754-417F-A458-9C154815A57B}" type="presOf" srcId="{F99FC65D-0A3C-424C-8E89-5B1D8A3E577D}" destId="{5CBEEF6E-49EC-4845-880E-62889B7D82A9}" srcOrd="0" destOrd="0" presId="urn:microsoft.com/office/officeart/2005/8/layout/default"/>
    <dgm:cxn modelId="{51FCD48E-DD02-4132-BBE3-741C6FCC3B51}" srcId="{807C7BAC-1934-4A79-A400-611212D9986F}" destId="{E4689DB9-4095-43F8-AA5C-4726670419FA}" srcOrd="1" destOrd="0" parTransId="{CA56CABB-CFAB-49E9-93D0-84680E4909C0}" sibTransId="{9F2CEBF6-A049-432E-8D09-910A9C02E2C2}"/>
    <dgm:cxn modelId="{BF79DDDD-9D55-42FC-AFE2-433DF4C6AAEE}" type="presOf" srcId="{35ACB7E7-5206-4588-A63F-17B9C6FF09BB}" destId="{51B9EBDA-72CC-4C42-BAEE-E229CC6DD4A8}" srcOrd="0" destOrd="0" presId="urn:microsoft.com/office/officeart/2005/8/layout/default"/>
    <dgm:cxn modelId="{4411AD4D-B302-4F43-8D22-A64E039C95C0}" type="presParOf" srcId="{CA81FAEA-9D18-4C93-BFCC-E0AD867043EC}" destId="{51B9EBDA-72CC-4C42-BAEE-E229CC6DD4A8}" srcOrd="0" destOrd="0" presId="urn:microsoft.com/office/officeart/2005/8/layout/default"/>
    <dgm:cxn modelId="{7F2D0F33-6747-4911-8F6D-10B4BA8AF13D}" type="presParOf" srcId="{CA81FAEA-9D18-4C93-BFCC-E0AD867043EC}" destId="{B1804822-4135-4FB4-BF53-BE1BE81D9028}" srcOrd="1" destOrd="0" presId="urn:microsoft.com/office/officeart/2005/8/layout/default"/>
    <dgm:cxn modelId="{C9CD72E4-9D65-400C-AA69-C374B9325B08}" type="presParOf" srcId="{CA81FAEA-9D18-4C93-BFCC-E0AD867043EC}" destId="{230D808B-AD9B-49F8-A042-7C04CB709C66}" srcOrd="2" destOrd="0" presId="urn:microsoft.com/office/officeart/2005/8/layout/default"/>
    <dgm:cxn modelId="{5254897F-250F-4FF0-92F2-8BF5D1958D91}" type="presParOf" srcId="{CA81FAEA-9D18-4C93-BFCC-E0AD867043EC}" destId="{8AE2CC05-8E6D-48F3-A547-5EB00CDE6F4F}" srcOrd="3" destOrd="0" presId="urn:microsoft.com/office/officeart/2005/8/layout/default"/>
    <dgm:cxn modelId="{D600391B-C951-441A-896B-3DBE1C4F92F0}" type="presParOf" srcId="{CA81FAEA-9D18-4C93-BFCC-E0AD867043EC}" destId="{5CBEEF6E-49EC-4845-880E-62889B7D82A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3E13A-20E3-4229-9DDE-A6D20E7A763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174D981-2F02-4CFB-ACBA-B0D5AF3E4F66}">
      <dgm:prSet/>
      <dgm:spPr/>
      <dgm:t>
        <a:bodyPr/>
        <a:lstStyle/>
        <a:p>
          <a:pPr>
            <a:lnSpc>
              <a:spcPct val="100000"/>
            </a:lnSpc>
          </a:pPr>
          <a:r>
            <a:rPr lang="en-GB" baseline="0"/>
            <a:t>Shares are not the only way to tie in employees</a:t>
          </a:r>
          <a:endParaRPr lang="en-US"/>
        </a:p>
      </dgm:t>
    </dgm:pt>
    <dgm:pt modelId="{DC2728BE-D6FF-4A70-920A-30805837FC56}" type="parTrans" cxnId="{15AE3559-B619-4E27-B572-05419C461998}">
      <dgm:prSet/>
      <dgm:spPr/>
      <dgm:t>
        <a:bodyPr/>
        <a:lstStyle/>
        <a:p>
          <a:endParaRPr lang="en-US"/>
        </a:p>
      </dgm:t>
    </dgm:pt>
    <dgm:pt modelId="{D5853A0D-5745-40CF-900F-836F2861D819}" type="sibTrans" cxnId="{15AE3559-B619-4E27-B572-05419C461998}">
      <dgm:prSet/>
      <dgm:spPr/>
      <dgm:t>
        <a:bodyPr/>
        <a:lstStyle/>
        <a:p>
          <a:endParaRPr lang="en-US"/>
        </a:p>
      </dgm:t>
    </dgm:pt>
    <dgm:pt modelId="{66D6C6D8-ED25-4257-B52B-14AD7474C164}">
      <dgm:prSet/>
      <dgm:spPr/>
      <dgm:t>
        <a:bodyPr/>
        <a:lstStyle/>
        <a:p>
          <a:pPr>
            <a:lnSpc>
              <a:spcPct val="100000"/>
            </a:lnSpc>
          </a:pPr>
          <a:r>
            <a:rPr lang="en-GB" baseline="0" dirty="0"/>
            <a:t>Incentives are commonly used to refer to share plans but there are other benefits the business can offer which can help promote increased staff retention as well as assist in recruiting the best talent, including:</a:t>
          </a:r>
          <a:endParaRPr lang="en-US" dirty="0"/>
        </a:p>
      </dgm:t>
    </dgm:pt>
    <dgm:pt modelId="{AB9CB5C5-A13C-4390-B4AA-D675A3ACBAFF}" type="parTrans" cxnId="{AF60A121-57CE-4366-B061-5B4DA5B83407}">
      <dgm:prSet/>
      <dgm:spPr/>
      <dgm:t>
        <a:bodyPr/>
        <a:lstStyle/>
        <a:p>
          <a:endParaRPr lang="en-US"/>
        </a:p>
      </dgm:t>
    </dgm:pt>
    <dgm:pt modelId="{E82BB9B1-3665-45DC-AF52-FB931FBD0B74}" type="sibTrans" cxnId="{AF60A121-57CE-4366-B061-5B4DA5B83407}">
      <dgm:prSet/>
      <dgm:spPr/>
      <dgm:t>
        <a:bodyPr/>
        <a:lstStyle/>
        <a:p>
          <a:endParaRPr lang="en-US"/>
        </a:p>
      </dgm:t>
    </dgm:pt>
    <dgm:pt modelId="{F2690C1E-4F36-458D-A337-9EB8DDE23527}">
      <dgm:prSet/>
      <dgm:spPr/>
      <dgm:t>
        <a:bodyPr/>
        <a:lstStyle/>
        <a:p>
          <a:pPr>
            <a:lnSpc>
              <a:spcPct val="100000"/>
            </a:lnSpc>
          </a:pPr>
          <a:r>
            <a:rPr lang="en-GB" baseline="0" dirty="0"/>
            <a:t>Private medical insurance, income protection or critical illness cover</a:t>
          </a:r>
          <a:endParaRPr lang="en-US" dirty="0"/>
        </a:p>
      </dgm:t>
    </dgm:pt>
    <dgm:pt modelId="{2B01FDAE-FB91-4A69-A8B9-52A6DC34A5DB}" type="parTrans" cxnId="{42B06D6E-53F4-4445-BACB-4FBA95833484}">
      <dgm:prSet/>
      <dgm:spPr/>
      <dgm:t>
        <a:bodyPr/>
        <a:lstStyle/>
        <a:p>
          <a:endParaRPr lang="en-US"/>
        </a:p>
      </dgm:t>
    </dgm:pt>
    <dgm:pt modelId="{E6644531-1E60-4C7A-B72E-2CE3E28102C6}" type="sibTrans" cxnId="{42B06D6E-53F4-4445-BACB-4FBA95833484}">
      <dgm:prSet/>
      <dgm:spPr/>
      <dgm:t>
        <a:bodyPr/>
        <a:lstStyle/>
        <a:p>
          <a:endParaRPr lang="en-US"/>
        </a:p>
      </dgm:t>
    </dgm:pt>
    <dgm:pt modelId="{042576F3-1275-4D8C-95B9-6ACCD2B1E186}">
      <dgm:prSet/>
      <dgm:spPr/>
      <dgm:t>
        <a:bodyPr/>
        <a:lstStyle/>
        <a:p>
          <a:pPr>
            <a:lnSpc>
              <a:spcPct val="100000"/>
            </a:lnSpc>
          </a:pPr>
          <a:r>
            <a:rPr lang="en-GB" baseline="0" dirty="0"/>
            <a:t>Cash health plans</a:t>
          </a:r>
          <a:endParaRPr lang="en-US" dirty="0"/>
        </a:p>
      </dgm:t>
    </dgm:pt>
    <dgm:pt modelId="{A3FEA501-94E5-4ACC-9FBC-C2C7C540E044}" type="parTrans" cxnId="{C9A2D02F-DDE2-4643-AA4A-001EF7F73BF7}">
      <dgm:prSet/>
      <dgm:spPr/>
      <dgm:t>
        <a:bodyPr/>
        <a:lstStyle/>
        <a:p>
          <a:endParaRPr lang="en-US"/>
        </a:p>
      </dgm:t>
    </dgm:pt>
    <dgm:pt modelId="{4043E5CB-EB3D-44C1-8DB2-0E7983393664}" type="sibTrans" cxnId="{C9A2D02F-DDE2-4643-AA4A-001EF7F73BF7}">
      <dgm:prSet/>
      <dgm:spPr/>
      <dgm:t>
        <a:bodyPr/>
        <a:lstStyle/>
        <a:p>
          <a:endParaRPr lang="en-US"/>
        </a:p>
      </dgm:t>
    </dgm:pt>
    <dgm:pt modelId="{8C8168D5-0290-49CE-B561-E8D444CF726A}">
      <dgm:prSet/>
      <dgm:spPr/>
      <dgm:t>
        <a:bodyPr/>
        <a:lstStyle/>
        <a:p>
          <a:pPr>
            <a:lnSpc>
              <a:spcPct val="100000"/>
            </a:lnSpc>
          </a:pPr>
          <a:r>
            <a:rPr lang="en-GB" baseline="0"/>
            <a:t>Increased pension contributions </a:t>
          </a:r>
          <a:endParaRPr lang="en-US"/>
        </a:p>
      </dgm:t>
    </dgm:pt>
    <dgm:pt modelId="{CA3E6F8B-C890-466C-BF2E-9D69A6BBA85C}" type="parTrans" cxnId="{6585D07C-F2D7-448E-B643-C502E042933B}">
      <dgm:prSet/>
      <dgm:spPr/>
      <dgm:t>
        <a:bodyPr/>
        <a:lstStyle/>
        <a:p>
          <a:endParaRPr lang="en-US"/>
        </a:p>
      </dgm:t>
    </dgm:pt>
    <dgm:pt modelId="{99428C4E-BECE-4139-9D5A-251CF5E08237}" type="sibTrans" cxnId="{6585D07C-F2D7-448E-B643-C502E042933B}">
      <dgm:prSet/>
      <dgm:spPr/>
      <dgm:t>
        <a:bodyPr/>
        <a:lstStyle/>
        <a:p>
          <a:endParaRPr lang="en-US"/>
        </a:p>
      </dgm:t>
    </dgm:pt>
    <dgm:pt modelId="{CDDF5F55-3449-46A5-BF1C-61F87104D09B}">
      <dgm:prSet/>
      <dgm:spPr/>
      <dgm:t>
        <a:bodyPr/>
        <a:lstStyle/>
        <a:p>
          <a:pPr>
            <a:lnSpc>
              <a:spcPct val="100000"/>
            </a:lnSpc>
          </a:pPr>
          <a:r>
            <a:rPr lang="en-GB" baseline="0"/>
            <a:t>Bonus schemes</a:t>
          </a:r>
          <a:endParaRPr lang="en-US"/>
        </a:p>
      </dgm:t>
    </dgm:pt>
    <dgm:pt modelId="{274E2A27-9911-4B74-907C-3A2B2275D43C}" type="parTrans" cxnId="{CC8ECCA1-FCC2-4A28-99B8-0BFFB9A84349}">
      <dgm:prSet/>
      <dgm:spPr/>
      <dgm:t>
        <a:bodyPr/>
        <a:lstStyle/>
        <a:p>
          <a:endParaRPr lang="en-US"/>
        </a:p>
      </dgm:t>
    </dgm:pt>
    <dgm:pt modelId="{182710CB-2BFA-4741-8C72-522E2617E77D}" type="sibTrans" cxnId="{CC8ECCA1-FCC2-4A28-99B8-0BFFB9A84349}">
      <dgm:prSet/>
      <dgm:spPr/>
      <dgm:t>
        <a:bodyPr/>
        <a:lstStyle/>
        <a:p>
          <a:endParaRPr lang="en-US"/>
        </a:p>
      </dgm:t>
    </dgm:pt>
    <dgm:pt modelId="{FA3FC8A8-1D50-4C74-AFE7-A41AC00CADBA}">
      <dgm:prSet/>
      <dgm:spPr/>
      <dgm:t>
        <a:bodyPr/>
        <a:lstStyle/>
        <a:p>
          <a:pPr>
            <a:lnSpc>
              <a:spcPct val="100000"/>
            </a:lnSpc>
          </a:pPr>
          <a:r>
            <a:rPr lang="en-GB" baseline="0"/>
            <a:t>Additional holiday</a:t>
          </a:r>
          <a:endParaRPr lang="en-US"/>
        </a:p>
      </dgm:t>
    </dgm:pt>
    <dgm:pt modelId="{CC815498-8244-4735-9BD9-C0D013D4EC31}" type="parTrans" cxnId="{5DC9504E-6C7C-4A5B-AC5D-4765F6348AA3}">
      <dgm:prSet/>
      <dgm:spPr/>
      <dgm:t>
        <a:bodyPr/>
        <a:lstStyle/>
        <a:p>
          <a:endParaRPr lang="en-US"/>
        </a:p>
      </dgm:t>
    </dgm:pt>
    <dgm:pt modelId="{BA800028-3AB9-4272-9428-6773E2C453F9}" type="sibTrans" cxnId="{5DC9504E-6C7C-4A5B-AC5D-4765F6348AA3}">
      <dgm:prSet/>
      <dgm:spPr/>
      <dgm:t>
        <a:bodyPr/>
        <a:lstStyle/>
        <a:p>
          <a:endParaRPr lang="en-US"/>
        </a:p>
      </dgm:t>
    </dgm:pt>
    <dgm:pt modelId="{1DA35830-3410-4BAC-A3FA-47B6A3A8C1B8}">
      <dgm:prSet/>
      <dgm:spPr/>
      <dgm:t>
        <a:bodyPr/>
        <a:lstStyle/>
        <a:p>
          <a:pPr>
            <a:lnSpc>
              <a:spcPct val="100000"/>
            </a:lnSpc>
          </a:pPr>
          <a:r>
            <a:rPr lang="en-GB" baseline="0"/>
            <a:t>Company paid parental leave </a:t>
          </a:r>
          <a:endParaRPr lang="en-US"/>
        </a:p>
      </dgm:t>
    </dgm:pt>
    <dgm:pt modelId="{F8D99C2A-4EA8-4C85-B09E-4BFA12608022}" type="parTrans" cxnId="{071E3C64-0677-423C-BD5E-2FF8ACA17A07}">
      <dgm:prSet/>
      <dgm:spPr/>
      <dgm:t>
        <a:bodyPr/>
        <a:lstStyle/>
        <a:p>
          <a:endParaRPr lang="en-US"/>
        </a:p>
      </dgm:t>
    </dgm:pt>
    <dgm:pt modelId="{847B84DD-5215-471F-8C02-A75B1955279E}" type="sibTrans" cxnId="{071E3C64-0677-423C-BD5E-2FF8ACA17A07}">
      <dgm:prSet/>
      <dgm:spPr/>
      <dgm:t>
        <a:bodyPr/>
        <a:lstStyle/>
        <a:p>
          <a:endParaRPr lang="en-US"/>
        </a:p>
      </dgm:t>
    </dgm:pt>
    <dgm:pt modelId="{C5839D31-C7B1-4922-B51E-5BA04BF5E563}">
      <dgm:prSet/>
      <dgm:spPr/>
      <dgm:t>
        <a:bodyPr/>
        <a:lstStyle/>
        <a:p>
          <a:pPr>
            <a:lnSpc>
              <a:spcPct val="100000"/>
            </a:lnSpc>
          </a:pPr>
          <a:r>
            <a:rPr lang="en-GB" baseline="0"/>
            <a:t>“Flex plans”</a:t>
          </a:r>
          <a:endParaRPr lang="en-US"/>
        </a:p>
      </dgm:t>
    </dgm:pt>
    <dgm:pt modelId="{5FACE9E2-9AB7-4025-BA4F-E8DDD1A29E48}" type="parTrans" cxnId="{8182F2C0-20C5-4AEF-B1DD-73EE55AAB7E4}">
      <dgm:prSet/>
      <dgm:spPr/>
      <dgm:t>
        <a:bodyPr/>
        <a:lstStyle/>
        <a:p>
          <a:endParaRPr lang="en-US"/>
        </a:p>
      </dgm:t>
    </dgm:pt>
    <dgm:pt modelId="{74A898AD-168F-4E83-8A6B-B56B86181406}" type="sibTrans" cxnId="{8182F2C0-20C5-4AEF-B1DD-73EE55AAB7E4}">
      <dgm:prSet/>
      <dgm:spPr/>
      <dgm:t>
        <a:bodyPr/>
        <a:lstStyle/>
        <a:p>
          <a:endParaRPr lang="en-US"/>
        </a:p>
      </dgm:t>
    </dgm:pt>
    <dgm:pt modelId="{11F2255C-7361-47E3-9F2F-DCFDF661612D}">
      <dgm:prSet/>
      <dgm:spPr/>
      <dgm:t>
        <a:bodyPr/>
        <a:lstStyle/>
        <a:p>
          <a:pPr>
            <a:lnSpc>
              <a:spcPct val="100000"/>
            </a:lnSpc>
          </a:pPr>
          <a:r>
            <a:rPr lang="en-GB" baseline="0"/>
            <a:t>No incentive can replace competitive pay, good management, and an enjoyable working environment</a:t>
          </a:r>
          <a:endParaRPr lang="en-US"/>
        </a:p>
      </dgm:t>
    </dgm:pt>
    <dgm:pt modelId="{CA2AEADC-930A-4267-A2C1-8125F219A223}" type="parTrans" cxnId="{652B2B37-58B1-4F2A-A141-D434F6117842}">
      <dgm:prSet/>
      <dgm:spPr/>
      <dgm:t>
        <a:bodyPr/>
        <a:lstStyle/>
        <a:p>
          <a:endParaRPr lang="en-US"/>
        </a:p>
      </dgm:t>
    </dgm:pt>
    <dgm:pt modelId="{112BBDC1-CA80-4D8E-B6BD-0A43DD91886E}" type="sibTrans" cxnId="{652B2B37-58B1-4F2A-A141-D434F6117842}">
      <dgm:prSet/>
      <dgm:spPr/>
      <dgm:t>
        <a:bodyPr/>
        <a:lstStyle/>
        <a:p>
          <a:endParaRPr lang="en-US"/>
        </a:p>
      </dgm:t>
    </dgm:pt>
    <dgm:pt modelId="{C4B6A96C-13DA-4943-8ECB-E3CF6F3DB9ED}" type="pres">
      <dgm:prSet presAssocID="{A613E13A-20E3-4229-9DDE-A6D20E7A7633}" presName="root" presStyleCnt="0">
        <dgm:presLayoutVars>
          <dgm:dir/>
          <dgm:resizeHandles val="exact"/>
        </dgm:presLayoutVars>
      </dgm:prSet>
      <dgm:spPr/>
    </dgm:pt>
    <dgm:pt modelId="{7C7510B6-B6FE-4234-87E9-294943E1143E}" type="pres">
      <dgm:prSet presAssocID="{4174D981-2F02-4CFB-ACBA-B0D5AF3E4F66}" presName="compNode" presStyleCnt="0"/>
      <dgm:spPr/>
    </dgm:pt>
    <dgm:pt modelId="{9BB8049B-079F-4137-914F-F62FC96DA9DF}" type="pres">
      <dgm:prSet presAssocID="{4174D981-2F02-4CFB-ACBA-B0D5AF3E4F66}" presName="bgRect" presStyleLbl="bgShp" presStyleIdx="0" presStyleCnt="4"/>
      <dgm:spPr/>
    </dgm:pt>
    <dgm:pt modelId="{368FE242-12CB-4DCE-B8E8-6960FECF3C46}" type="pres">
      <dgm:prSet presAssocID="{4174D981-2F02-4CFB-ACBA-B0D5AF3E4F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e"/>
        </a:ext>
      </dgm:extLst>
    </dgm:pt>
    <dgm:pt modelId="{8713F2D6-9CC3-45C7-B688-1D132452D8EC}" type="pres">
      <dgm:prSet presAssocID="{4174D981-2F02-4CFB-ACBA-B0D5AF3E4F66}" presName="spaceRect" presStyleCnt="0"/>
      <dgm:spPr/>
    </dgm:pt>
    <dgm:pt modelId="{0C45F587-70C3-461B-9AE2-7CCBCF7426B2}" type="pres">
      <dgm:prSet presAssocID="{4174D981-2F02-4CFB-ACBA-B0D5AF3E4F66}" presName="parTx" presStyleLbl="revTx" presStyleIdx="0" presStyleCnt="5">
        <dgm:presLayoutVars>
          <dgm:chMax val="0"/>
          <dgm:chPref val="0"/>
        </dgm:presLayoutVars>
      </dgm:prSet>
      <dgm:spPr/>
    </dgm:pt>
    <dgm:pt modelId="{8DA73F3D-B1A6-4F5E-9B26-2107F13FCF39}" type="pres">
      <dgm:prSet presAssocID="{D5853A0D-5745-40CF-900F-836F2861D819}" presName="sibTrans" presStyleCnt="0"/>
      <dgm:spPr/>
    </dgm:pt>
    <dgm:pt modelId="{86A9DEAC-436C-4B60-B05B-EE142607EC7E}" type="pres">
      <dgm:prSet presAssocID="{66D6C6D8-ED25-4257-B52B-14AD7474C164}" presName="compNode" presStyleCnt="0"/>
      <dgm:spPr/>
    </dgm:pt>
    <dgm:pt modelId="{E046CC8D-2548-45B3-947B-FC34429F7AFF}" type="pres">
      <dgm:prSet presAssocID="{66D6C6D8-ED25-4257-B52B-14AD7474C164}" presName="bgRect" presStyleLbl="bgShp" presStyleIdx="1" presStyleCnt="4"/>
      <dgm:spPr/>
    </dgm:pt>
    <dgm:pt modelId="{039D1CFD-B1CF-4888-A76B-07550D8A504D}" type="pres">
      <dgm:prSet presAssocID="{66D6C6D8-ED25-4257-B52B-14AD7474C1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2F5DACF6-F100-4427-AAF2-090FED5E3385}" type="pres">
      <dgm:prSet presAssocID="{66D6C6D8-ED25-4257-B52B-14AD7474C164}" presName="spaceRect" presStyleCnt="0"/>
      <dgm:spPr/>
    </dgm:pt>
    <dgm:pt modelId="{6C124A40-1487-413C-A71C-4B14620C1F0D}" type="pres">
      <dgm:prSet presAssocID="{66D6C6D8-ED25-4257-B52B-14AD7474C164}" presName="parTx" presStyleLbl="revTx" presStyleIdx="1" presStyleCnt="5">
        <dgm:presLayoutVars>
          <dgm:chMax val="0"/>
          <dgm:chPref val="0"/>
        </dgm:presLayoutVars>
      </dgm:prSet>
      <dgm:spPr/>
    </dgm:pt>
    <dgm:pt modelId="{9D0E4FEC-D7A6-437C-8BA1-56A26955FE88}" type="pres">
      <dgm:prSet presAssocID="{66D6C6D8-ED25-4257-B52B-14AD7474C164}" presName="desTx" presStyleLbl="revTx" presStyleIdx="2" presStyleCnt="5">
        <dgm:presLayoutVars/>
      </dgm:prSet>
      <dgm:spPr/>
    </dgm:pt>
    <dgm:pt modelId="{729E6DA2-1882-4AE3-B328-0BA6DC200FEA}" type="pres">
      <dgm:prSet presAssocID="{E82BB9B1-3665-45DC-AF52-FB931FBD0B74}" presName="sibTrans" presStyleCnt="0"/>
      <dgm:spPr/>
    </dgm:pt>
    <dgm:pt modelId="{F1B0CB15-E023-4E36-BAF2-EF4C2FBD3330}" type="pres">
      <dgm:prSet presAssocID="{C5839D31-C7B1-4922-B51E-5BA04BF5E563}" presName="compNode" presStyleCnt="0"/>
      <dgm:spPr/>
    </dgm:pt>
    <dgm:pt modelId="{93D46A61-B84C-430B-B323-AAD4D8B54B68}" type="pres">
      <dgm:prSet presAssocID="{C5839D31-C7B1-4922-B51E-5BA04BF5E563}" presName="bgRect" presStyleLbl="bgShp" presStyleIdx="2" presStyleCnt="4"/>
      <dgm:spPr/>
    </dgm:pt>
    <dgm:pt modelId="{B31F6808-068B-4072-B32F-FA71CBBAFDAF}" type="pres">
      <dgm:prSet presAssocID="{C5839D31-C7B1-4922-B51E-5BA04BF5E56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33865D97-3622-45C3-B3B1-7A573E99F29D}" type="pres">
      <dgm:prSet presAssocID="{C5839D31-C7B1-4922-B51E-5BA04BF5E563}" presName="spaceRect" presStyleCnt="0"/>
      <dgm:spPr/>
    </dgm:pt>
    <dgm:pt modelId="{43E795AC-C913-4978-9522-E357B58002B8}" type="pres">
      <dgm:prSet presAssocID="{C5839D31-C7B1-4922-B51E-5BA04BF5E563}" presName="parTx" presStyleLbl="revTx" presStyleIdx="3" presStyleCnt="5">
        <dgm:presLayoutVars>
          <dgm:chMax val="0"/>
          <dgm:chPref val="0"/>
        </dgm:presLayoutVars>
      </dgm:prSet>
      <dgm:spPr/>
    </dgm:pt>
    <dgm:pt modelId="{F9EE157C-3E00-4F42-8DA0-D6B263FAC073}" type="pres">
      <dgm:prSet presAssocID="{74A898AD-168F-4E83-8A6B-B56B86181406}" presName="sibTrans" presStyleCnt="0"/>
      <dgm:spPr/>
    </dgm:pt>
    <dgm:pt modelId="{051E2516-7759-4A6F-9FC1-551DA727D9E7}" type="pres">
      <dgm:prSet presAssocID="{11F2255C-7361-47E3-9F2F-DCFDF661612D}" presName="compNode" presStyleCnt="0"/>
      <dgm:spPr/>
    </dgm:pt>
    <dgm:pt modelId="{39D1B331-597E-4DAA-94F6-9123EB9F6FB5}" type="pres">
      <dgm:prSet presAssocID="{11F2255C-7361-47E3-9F2F-DCFDF661612D}" presName="bgRect" presStyleLbl="bgShp" presStyleIdx="3" presStyleCnt="4"/>
      <dgm:spPr/>
    </dgm:pt>
    <dgm:pt modelId="{A54534D4-C107-4F16-99C6-7057AF3986E0}" type="pres">
      <dgm:prSet presAssocID="{11F2255C-7361-47E3-9F2F-DCFDF661612D}" presName="iconRect" presStyleLbl="node1" presStyleIdx="3" presStyleCnt="4"/>
      <dgm:spPr/>
    </dgm:pt>
    <dgm:pt modelId="{8B612175-2AFA-410D-A9EF-69B681870CC8}" type="pres">
      <dgm:prSet presAssocID="{11F2255C-7361-47E3-9F2F-DCFDF661612D}" presName="spaceRect" presStyleCnt="0"/>
      <dgm:spPr/>
    </dgm:pt>
    <dgm:pt modelId="{5A7DFD10-C403-406A-AD67-11E1AC0F743E}" type="pres">
      <dgm:prSet presAssocID="{11F2255C-7361-47E3-9F2F-DCFDF661612D}" presName="parTx" presStyleLbl="revTx" presStyleIdx="4" presStyleCnt="5">
        <dgm:presLayoutVars>
          <dgm:chMax val="0"/>
          <dgm:chPref val="0"/>
        </dgm:presLayoutVars>
      </dgm:prSet>
      <dgm:spPr/>
    </dgm:pt>
  </dgm:ptLst>
  <dgm:cxnLst>
    <dgm:cxn modelId="{F5CCD112-6ACF-4E4D-8D1E-6CC48787B54F}" type="presOf" srcId="{F2690C1E-4F36-458D-A337-9EB8DDE23527}" destId="{9D0E4FEC-D7A6-437C-8BA1-56A26955FE88}" srcOrd="0" destOrd="0" presId="urn:microsoft.com/office/officeart/2018/2/layout/IconVerticalSolidList"/>
    <dgm:cxn modelId="{9B152B1E-99E9-4D14-BA99-E98D6453BF60}" type="presOf" srcId="{C5839D31-C7B1-4922-B51E-5BA04BF5E563}" destId="{43E795AC-C913-4978-9522-E357B58002B8}" srcOrd="0" destOrd="0" presId="urn:microsoft.com/office/officeart/2018/2/layout/IconVerticalSolidList"/>
    <dgm:cxn modelId="{AF60A121-57CE-4366-B061-5B4DA5B83407}" srcId="{A613E13A-20E3-4229-9DDE-A6D20E7A7633}" destId="{66D6C6D8-ED25-4257-B52B-14AD7474C164}" srcOrd="1" destOrd="0" parTransId="{AB9CB5C5-A13C-4390-B4AA-D675A3ACBAFF}" sibTransId="{E82BB9B1-3665-45DC-AF52-FB931FBD0B74}"/>
    <dgm:cxn modelId="{75A8CB21-E59C-474B-B335-DC13E6CFF121}" type="presOf" srcId="{FA3FC8A8-1D50-4C74-AFE7-A41AC00CADBA}" destId="{9D0E4FEC-D7A6-437C-8BA1-56A26955FE88}" srcOrd="0" destOrd="4" presId="urn:microsoft.com/office/officeart/2018/2/layout/IconVerticalSolidList"/>
    <dgm:cxn modelId="{C9A2D02F-DDE2-4643-AA4A-001EF7F73BF7}" srcId="{66D6C6D8-ED25-4257-B52B-14AD7474C164}" destId="{042576F3-1275-4D8C-95B9-6ACCD2B1E186}" srcOrd="1" destOrd="0" parTransId="{A3FEA501-94E5-4ACC-9FBC-C2C7C540E044}" sibTransId="{4043E5CB-EB3D-44C1-8DB2-0E7983393664}"/>
    <dgm:cxn modelId="{C01E2436-886E-470F-A00E-94F9D70CE7E1}" type="presOf" srcId="{8C8168D5-0290-49CE-B561-E8D444CF726A}" destId="{9D0E4FEC-D7A6-437C-8BA1-56A26955FE88}" srcOrd="0" destOrd="2" presId="urn:microsoft.com/office/officeart/2018/2/layout/IconVerticalSolidList"/>
    <dgm:cxn modelId="{652B2B37-58B1-4F2A-A141-D434F6117842}" srcId="{A613E13A-20E3-4229-9DDE-A6D20E7A7633}" destId="{11F2255C-7361-47E3-9F2F-DCFDF661612D}" srcOrd="3" destOrd="0" parTransId="{CA2AEADC-930A-4267-A2C1-8125F219A223}" sibTransId="{112BBDC1-CA80-4D8E-B6BD-0A43DD91886E}"/>
    <dgm:cxn modelId="{071E3C64-0677-423C-BD5E-2FF8ACA17A07}" srcId="{66D6C6D8-ED25-4257-B52B-14AD7474C164}" destId="{1DA35830-3410-4BAC-A3FA-47B6A3A8C1B8}" srcOrd="5" destOrd="0" parTransId="{F8D99C2A-4EA8-4C85-B09E-4BFA12608022}" sibTransId="{847B84DD-5215-471F-8C02-A75B1955279E}"/>
    <dgm:cxn modelId="{42B06D6E-53F4-4445-BACB-4FBA95833484}" srcId="{66D6C6D8-ED25-4257-B52B-14AD7474C164}" destId="{F2690C1E-4F36-458D-A337-9EB8DDE23527}" srcOrd="0" destOrd="0" parTransId="{2B01FDAE-FB91-4A69-A8B9-52A6DC34A5DB}" sibTransId="{E6644531-1E60-4C7A-B72E-2CE3E28102C6}"/>
    <dgm:cxn modelId="{5DC9504E-6C7C-4A5B-AC5D-4765F6348AA3}" srcId="{66D6C6D8-ED25-4257-B52B-14AD7474C164}" destId="{FA3FC8A8-1D50-4C74-AFE7-A41AC00CADBA}" srcOrd="4" destOrd="0" parTransId="{CC815498-8244-4735-9BD9-C0D013D4EC31}" sibTransId="{BA800028-3AB9-4272-9428-6773E2C453F9}"/>
    <dgm:cxn modelId="{CA197053-CF84-4DDE-925B-EAC2FE6AFE28}" type="presOf" srcId="{11F2255C-7361-47E3-9F2F-DCFDF661612D}" destId="{5A7DFD10-C403-406A-AD67-11E1AC0F743E}" srcOrd="0" destOrd="0" presId="urn:microsoft.com/office/officeart/2018/2/layout/IconVerticalSolidList"/>
    <dgm:cxn modelId="{15AE3559-B619-4E27-B572-05419C461998}" srcId="{A613E13A-20E3-4229-9DDE-A6D20E7A7633}" destId="{4174D981-2F02-4CFB-ACBA-B0D5AF3E4F66}" srcOrd="0" destOrd="0" parTransId="{DC2728BE-D6FF-4A70-920A-30805837FC56}" sibTransId="{D5853A0D-5745-40CF-900F-836F2861D819}"/>
    <dgm:cxn modelId="{6E4C047B-4374-4F08-A060-79D0DC669A4F}" type="presOf" srcId="{CDDF5F55-3449-46A5-BF1C-61F87104D09B}" destId="{9D0E4FEC-D7A6-437C-8BA1-56A26955FE88}" srcOrd="0" destOrd="3" presId="urn:microsoft.com/office/officeart/2018/2/layout/IconVerticalSolidList"/>
    <dgm:cxn modelId="{6585D07C-F2D7-448E-B643-C502E042933B}" srcId="{66D6C6D8-ED25-4257-B52B-14AD7474C164}" destId="{8C8168D5-0290-49CE-B561-E8D444CF726A}" srcOrd="2" destOrd="0" parTransId="{CA3E6F8B-C890-466C-BF2E-9D69A6BBA85C}" sibTransId="{99428C4E-BECE-4139-9D5A-251CF5E08237}"/>
    <dgm:cxn modelId="{C00DF77F-6D09-4037-8011-D68DC832C1F5}" type="presOf" srcId="{042576F3-1275-4D8C-95B9-6ACCD2B1E186}" destId="{9D0E4FEC-D7A6-437C-8BA1-56A26955FE88}" srcOrd="0" destOrd="1" presId="urn:microsoft.com/office/officeart/2018/2/layout/IconVerticalSolidList"/>
    <dgm:cxn modelId="{C1C6B699-F2F5-46D4-A879-574179718F2F}" type="presOf" srcId="{A613E13A-20E3-4229-9DDE-A6D20E7A7633}" destId="{C4B6A96C-13DA-4943-8ECB-E3CF6F3DB9ED}" srcOrd="0" destOrd="0" presId="urn:microsoft.com/office/officeart/2018/2/layout/IconVerticalSolidList"/>
    <dgm:cxn modelId="{CC8ECCA1-FCC2-4A28-99B8-0BFFB9A84349}" srcId="{66D6C6D8-ED25-4257-B52B-14AD7474C164}" destId="{CDDF5F55-3449-46A5-BF1C-61F87104D09B}" srcOrd="3" destOrd="0" parTransId="{274E2A27-9911-4B74-907C-3A2B2275D43C}" sibTransId="{182710CB-2BFA-4741-8C72-522E2617E77D}"/>
    <dgm:cxn modelId="{C6DE42A5-6030-4670-A820-39FDCDAB31D8}" type="presOf" srcId="{4174D981-2F02-4CFB-ACBA-B0D5AF3E4F66}" destId="{0C45F587-70C3-461B-9AE2-7CCBCF7426B2}" srcOrd="0" destOrd="0" presId="urn:microsoft.com/office/officeart/2018/2/layout/IconVerticalSolidList"/>
    <dgm:cxn modelId="{ED9DF8A9-34DF-4AC7-ACC3-A67815672DF7}" type="presOf" srcId="{66D6C6D8-ED25-4257-B52B-14AD7474C164}" destId="{6C124A40-1487-413C-A71C-4B14620C1F0D}" srcOrd="0" destOrd="0" presId="urn:microsoft.com/office/officeart/2018/2/layout/IconVerticalSolidList"/>
    <dgm:cxn modelId="{7C1DA5AD-5356-4C35-B15E-E3298FB49F5B}" type="presOf" srcId="{1DA35830-3410-4BAC-A3FA-47B6A3A8C1B8}" destId="{9D0E4FEC-D7A6-437C-8BA1-56A26955FE88}" srcOrd="0" destOrd="5" presId="urn:microsoft.com/office/officeart/2018/2/layout/IconVerticalSolidList"/>
    <dgm:cxn modelId="{8182F2C0-20C5-4AEF-B1DD-73EE55AAB7E4}" srcId="{A613E13A-20E3-4229-9DDE-A6D20E7A7633}" destId="{C5839D31-C7B1-4922-B51E-5BA04BF5E563}" srcOrd="2" destOrd="0" parTransId="{5FACE9E2-9AB7-4025-BA4F-E8DDD1A29E48}" sibTransId="{74A898AD-168F-4E83-8A6B-B56B86181406}"/>
    <dgm:cxn modelId="{98B0F11C-586F-409F-B243-7AED12755047}" type="presParOf" srcId="{C4B6A96C-13DA-4943-8ECB-E3CF6F3DB9ED}" destId="{7C7510B6-B6FE-4234-87E9-294943E1143E}" srcOrd="0" destOrd="0" presId="urn:microsoft.com/office/officeart/2018/2/layout/IconVerticalSolidList"/>
    <dgm:cxn modelId="{5DE71902-B8A5-44C9-AB5A-C5BB587E3012}" type="presParOf" srcId="{7C7510B6-B6FE-4234-87E9-294943E1143E}" destId="{9BB8049B-079F-4137-914F-F62FC96DA9DF}" srcOrd="0" destOrd="0" presId="urn:microsoft.com/office/officeart/2018/2/layout/IconVerticalSolidList"/>
    <dgm:cxn modelId="{BCB856C3-5D31-457F-AA5A-38E99AAB834B}" type="presParOf" srcId="{7C7510B6-B6FE-4234-87E9-294943E1143E}" destId="{368FE242-12CB-4DCE-B8E8-6960FECF3C46}" srcOrd="1" destOrd="0" presId="urn:microsoft.com/office/officeart/2018/2/layout/IconVerticalSolidList"/>
    <dgm:cxn modelId="{F13FAAE5-B83B-4935-A702-847473F9BA51}" type="presParOf" srcId="{7C7510B6-B6FE-4234-87E9-294943E1143E}" destId="{8713F2D6-9CC3-45C7-B688-1D132452D8EC}" srcOrd="2" destOrd="0" presId="urn:microsoft.com/office/officeart/2018/2/layout/IconVerticalSolidList"/>
    <dgm:cxn modelId="{13D881F8-E9A0-4867-8AB4-FF963D15D898}" type="presParOf" srcId="{7C7510B6-B6FE-4234-87E9-294943E1143E}" destId="{0C45F587-70C3-461B-9AE2-7CCBCF7426B2}" srcOrd="3" destOrd="0" presId="urn:microsoft.com/office/officeart/2018/2/layout/IconVerticalSolidList"/>
    <dgm:cxn modelId="{C585225C-7358-4960-A6A8-A435BC33FAE2}" type="presParOf" srcId="{C4B6A96C-13DA-4943-8ECB-E3CF6F3DB9ED}" destId="{8DA73F3D-B1A6-4F5E-9B26-2107F13FCF39}" srcOrd="1" destOrd="0" presId="urn:microsoft.com/office/officeart/2018/2/layout/IconVerticalSolidList"/>
    <dgm:cxn modelId="{6F5790CA-E208-4B9B-AB02-C66887EF6706}" type="presParOf" srcId="{C4B6A96C-13DA-4943-8ECB-E3CF6F3DB9ED}" destId="{86A9DEAC-436C-4B60-B05B-EE142607EC7E}" srcOrd="2" destOrd="0" presId="urn:microsoft.com/office/officeart/2018/2/layout/IconVerticalSolidList"/>
    <dgm:cxn modelId="{2E35ED9C-742F-444E-BA4B-2A75FE2763FA}" type="presParOf" srcId="{86A9DEAC-436C-4B60-B05B-EE142607EC7E}" destId="{E046CC8D-2548-45B3-947B-FC34429F7AFF}" srcOrd="0" destOrd="0" presId="urn:microsoft.com/office/officeart/2018/2/layout/IconVerticalSolidList"/>
    <dgm:cxn modelId="{BF6D0CE7-A9F2-4A61-84FC-AC972D06CB33}" type="presParOf" srcId="{86A9DEAC-436C-4B60-B05B-EE142607EC7E}" destId="{039D1CFD-B1CF-4888-A76B-07550D8A504D}" srcOrd="1" destOrd="0" presId="urn:microsoft.com/office/officeart/2018/2/layout/IconVerticalSolidList"/>
    <dgm:cxn modelId="{0CEE0C5F-2916-470E-8AEA-AA0155094C5A}" type="presParOf" srcId="{86A9DEAC-436C-4B60-B05B-EE142607EC7E}" destId="{2F5DACF6-F100-4427-AAF2-090FED5E3385}" srcOrd="2" destOrd="0" presId="urn:microsoft.com/office/officeart/2018/2/layout/IconVerticalSolidList"/>
    <dgm:cxn modelId="{5F620291-D060-4CBF-8FDE-1D3A62C6D1A9}" type="presParOf" srcId="{86A9DEAC-436C-4B60-B05B-EE142607EC7E}" destId="{6C124A40-1487-413C-A71C-4B14620C1F0D}" srcOrd="3" destOrd="0" presId="urn:microsoft.com/office/officeart/2018/2/layout/IconVerticalSolidList"/>
    <dgm:cxn modelId="{1B0674B2-8B4D-4D1E-940E-23E97E6D2F4E}" type="presParOf" srcId="{86A9DEAC-436C-4B60-B05B-EE142607EC7E}" destId="{9D0E4FEC-D7A6-437C-8BA1-56A26955FE88}" srcOrd="4" destOrd="0" presId="urn:microsoft.com/office/officeart/2018/2/layout/IconVerticalSolidList"/>
    <dgm:cxn modelId="{FA8FBFFE-7C6A-4D1A-BA72-9FF6B0C2D286}" type="presParOf" srcId="{C4B6A96C-13DA-4943-8ECB-E3CF6F3DB9ED}" destId="{729E6DA2-1882-4AE3-B328-0BA6DC200FEA}" srcOrd="3" destOrd="0" presId="urn:microsoft.com/office/officeart/2018/2/layout/IconVerticalSolidList"/>
    <dgm:cxn modelId="{88BAA88F-DF9C-4878-9D5B-C932BBB6A23D}" type="presParOf" srcId="{C4B6A96C-13DA-4943-8ECB-E3CF6F3DB9ED}" destId="{F1B0CB15-E023-4E36-BAF2-EF4C2FBD3330}" srcOrd="4" destOrd="0" presId="urn:microsoft.com/office/officeart/2018/2/layout/IconVerticalSolidList"/>
    <dgm:cxn modelId="{A6F7BAEE-D94A-4436-8535-27DAACFB2C98}" type="presParOf" srcId="{F1B0CB15-E023-4E36-BAF2-EF4C2FBD3330}" destId="{93D46A61-B84C-430B-B323-AAD4D8B54B68}" srcOrd="0" destOrd="0" presId="urn:microsoft.com/office/officeart/2018/2/layout/IconVerticalSolidList"/>
    <dgm:cxn modelId="{5F3E72C2-2124-4A73-9454-C58DA18B3E1B}" type="presParOf" srcId="{F1B0CB15-E023-4E36-BAF2-EF4C2FBD3330}" destId="{B31F6808-068B-4072-B32F-FA71CBBAFDAF}" srcOrd="1" destOrd="0" presId="urn:microsoft.com/office/officeart/2018/2/layout/IconVerticalSolidList"/>
    <dgm:cxn modelId="{F6CBFE37-1EAF-4AC3-8EFF-C453F60EB1D9}" type="presParOf" srcId="{F1B0CB15-E023-4E36-BAF2-EF4C2FBD3330}" destId="{33865D97-3622-45C3-B3B1-7A573E99F29D}" srcOrd="2" destOrd="0" presId="urn:microsoft.com/office/officeart/2018/2/layout/IconVerticalSolidList"/>
    <dgm:cxn modelId="{21B1CA51-DE56-4A96-937B-3710F1A16AAB}" type="presParOf" srcId="{F1B0CB15-E023-4E36-BAF2-EF4C2FBD3330}" destId="{43E795AC-C913-4978-9522-E357B58002B8}" srcOrd="3" destOrd="0" presId="urn:microsoft.com/office/officeart/2018/2/layout/IconVerticalSolidList"/>
    <dgm:cxn modelId="{8D5C51B8-EC03-4CAC-8B5E-654ECA6006A1}" type="presParOf" srcId="{C4B6A96C-13DA-4943-8ECB-E3CF6F3DB9ED}" destId="{F9EE157C-3E00-4F42-8DA0-D6B263FAC073}" srcOrd="5" destOrd="0" presId="urn:microsoft.com/office/officeart/2018/2/layout/IconVerticalSolidList"/>
    <dgm:cxn modelId="{90F7FFE7-1877-4C07-BC07-823B6D47CDDE}" type="presParOf" srcId="{C4B6A96C-13DA-4943-8ECB-E3CF6F3DB9ED}" destId="{051E2516-7759-4A6F-9FC1-551DA727D9E7}" srcOrd="6" destOrd="0" presId="urn:microsoft.com/office/officeart/2018/2/layout/IconVerticalSolidList"/>
    <dgm:cxn modelId="{1B35AB83-BC15-4EC1-A0AB-39D41B640AB5}" type="presParOf" srcId="{051E2516-7759-4A6F-9FC1-551DA727D9E7}" destId="{39D1B331-597E-4DAA-94F6-9123EB9F6FB5}" srcOrd="0" destOrd="0" presId="urn:microsoft.com/office/officeart/2018/2/layout/IconVerticalSolidList"/>
    <dgm:cxn modelId="{20C7B413-090D-4EA8-8E0E-8224EC367789}" type="presParOf" srcId="{051E2516-7759-4A6F-9FC1-551DA727D9E7}" destId="{A54534D4-C107-4F16-99C6-7057AF3986E0}" srcOrd="1" destOrd="0" presId="urn:microsoft.com/office/officeart/2018/2/layout/IconVerticalSolidList"/>
    <dgm:cxn modelId="{4AA16E28-BB53-4DBD-93B5-D87C6DD3A8F6}" type="presParOf" srcId="{051E2516-7759-4A6F-9FC1-551DA727D9E7}" destId="{8B612175-2AFA-410D-A9EF-69B681870CC8}" srcOrd="2" destOrd="0" presId="urn:microsoft.com/office/officeart/2018/2/layout/IconVerticalSolidList"/>
    <dgm:cxn modelId="{DC15C333-6075-472B-8640-E28AF66F5449}" type="presParOf" srcId="{051E2516-7759-4A6F-9FC1-551DA727D9E7}" destId="{5A7DFD10-C403-406A-AD67-11E1AC0F74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B98AF0-2CB0-41DA-95BA-6EB8D728D139}"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96E46EBE-7ECD-4113-AF48-833F761332C7}">
      <dgm:prSet custT="1"/>
      <dgm:spPr/>
      <dgm:t>
        <a:bodyPr/>
        <a:lstStyle/>
        <a:p>
          <a:pPr>
            <a:lnSpc>
              <a:spcPct val="100000"/>
            </a:lnSpc>
            <a:defRPr b="1"/>
          </a:pPr>
          <a:r>
            <a:rPr lang="en-GB" sz="1600" dirty="0"/>
            <a:t>Getting your contracts in order</a:t>
          </a:r>
          <a:endParaRPr lang="en-US" sz="1600" dirty="0"/>
        </a:p>
      </dgm:t>
    </dgm:pt>
    <dgm:pt modelId="{38C236B4-6B64-4170-93DA-AC9CBEEBCEF8}" type="parTrans" cxnId="{513CA4F1-FAEE-46CF-AC1F-0D01FE0AED8D}">
      <dgm:prSet/>
      <dgm:spPr/>
      <dgm:t>
        <a:bodyPr/>
        <a:lstStyle/>
        <a:p>
          <a:endParaRPr lang="en-US"/>
        </a:p>
      </dgm:t>
    </dgm:pt>
    <dgm:pt modelId="{708D8803-EE12-4B72-B5C9-7EBE631EDE41}" type="sibTrans" cxnId="{513CA4F1-FAEE-46CF-AC1F-0D01FE0AED8D}">
      <dgm:prSet/>
      <dgm:spPr/>
      <dgm:t>
        <a:bodyPr/>
        <a:lstStyle/>
        <a:p>
          <a:endParaRPr lang="en-US"/>
        </a:p>
      </dgm:t>
    </dgm:pt>
    <dgm:pt modelId="{F23B550F-5449-4EC1-83DD-8715C775CA51}">
      <dgm:prSet custT="1"/>
      <dgm:spPr/>
      <dgm:t>
        <a:bodyPr/>
        <a:lstStyle/>
        <a:p>
          <a:pPr>
            <a:lnSpc>
              <a:spcPct val="100000"/>
            </a:lnSpc>
          </a:pPr>
          <a:r>
            <a:rPr lang="en-GB" sz="1400" dirty="0"/>
            <a:t>Confidentiality </a:t>
          </a:r>
          <a:endParaRPr lang="en-US" sz="1400" dirty="0"/>
        </a:p>
      </dgm:t>
    </dgm:pt>
    <dgm:pt modelId="{4F722ACB-E395-49C4-ACBB-F8DDC3B55010}" type="parTrans" cxnId="{129C8405-CD8C-449B-B883-92A11B0B0578}">
      <dgm:prSet/>
      <dgm:spPr/>
      <dgm:t>
        <a:bodyPr/>
        <a:lstStyle/>
        <a:p>
          <a:endParaRPr lang="en-US"/>
        </a:p>
      </dgm:t>
    </dgm:pt>
    <dgm:pt modelId="{DF206F8F-EF3C-4CFB-B00C-C9A37E73A9FA}" type="sibTrans" cxnId="{129C8405-CD8C-449B-B883-92A11B0B0578}">
      <dgm:prSet/>
      <dgm:spPr/>
      <dgm:t>
        <a:bodyPr/>
        <a:lstStyle/>
        <a:p>
          <a:endParaRPr lang="en-US"/>
        </a:p>
      </dgm:t>
    </dgm:pt>
    <dgm:pt modelId="{0D67EB84-FBC9-47F3-AC5A-ED1D2EFDFC34}">
      <dgm:prSet custT="1"/>
      <dgm:spPr/>
      <dgm:t>
        <a:bodyPr/>
        <a:lstStyle/>
        <a:p>
          <a:pPr>
            <a:lnSpc>
              <a:spcPct val="100000"/>
            </a:lnSpc>
          </a:pPr>
          <a:r>
            <a:rPr lang="en-GB" sz="1400" dirty="0"/>
            <a:t>Restrictive covenants </a:t>
          </a:r>
          <a:endParaRPr lang="en-US" sz="1400" dirty="0"/>
        </a:p>
      </dgm:t>
    </dgm:pt>
    <dgm:pt modelId="{6478E9C9-8EA9-4C41-825F-B1412089893C}" type="parTrans" cxnId="{3B2E4937-AA2C-4B2B-B7A2-00C0FA3EC126}">
      <dgm:prSet/>
      <dgm:spPr/>
      <dgm:t>
        <a:bodyPr/>
        <a:lstStyle/>
        <a:p>
          <a:endParaRPr lang="en-US"/>
        </a:p>
      </dgm:t>
    </dgm:pt>
    <dgm:pt modelId="{BA5692B4-18D9-47A7-AD42-FF336ADF6392}" type="sibTrans" cxnId="{3B2E4937-AA2C-4B2B-B7A2-00C0FA3EC126}">
      <dgm:prSet/>
      <dgm:spPr/>
      <dgm:t>
        <a:bodyPr/>
        <a:lstStyle/>
        <a:p>
          <a:endParaRPr lang="en-US"/>
        </a:p>
      </dgm:t>
    </dgm:pt>
    <dgm:pt modelId="{6604FFAD-B7B6-4E30-B58E-7EF769C86BCE}">
      <dgm:prSet/>
      <dgm:spPr/>
      <dgm:t>
        <a:bodyPr/>
        <a:lstStyle/>
        <a:p>
          <a:pPr>
            <a:lnSpc>
              <a:spcPct val="100000"/>
            </a:lnSpc>
            <a:defRPr b="1"/>
          </a:pPr>
          <a:r>
            <a:rPr lang="en-GB" dirty="0"/>
            <a:t>What buyers will be looking for </a:t>
          </a:r>
          <a:endParaRPr lang="en-US" dirty="0"/>
        </a:p>
      </dgm:t>
    </dgm:pt>
    <dgm:pt modelId="{856D540A-2635-4C1E-9A44-29FB1B2042B1}" type="parTrans" cxnId="{55403A75-9C05-4EEE-AC7F-5D60FFE08BBD}">
      <dgm:prSet/>
      <dgm:spPr/>
      <dgm:t>
        <a:bodyPr/>
        <a:lstStyle/>
        <a:p>
          <a:endParaRPr lang="en-US"/>
        </a:p>
      </dgm:t>
    </dgm:pt>
    <dgm:pt modelId="{AF8844CC-17A8-4B28-86F3-CF7FF5D79FBA}" type="sibTrans" cxnId="{55403A75-9C05-4EEE-AC7F-5D60FFE08BBD}">
      <dgm:prSet/>
      <dgm:spPr/>
      <dgm:t>
        <a:bodyPr/>
        <a:lstStyle/>
        <a:p>
          <a:endParaRPr lang="en-US"/>
        </a:p>
      </dgm:t>
    </dgm:pt>
    <dgm:pt modelId="{C4167676-FB98-4E55-9A09-EB7AD652C650}">
      <dgm:prSet/>
      <dgm:spPr/>
      <dgm:t>
        <a:bodyPr/>
        <a:lstStyle/>
        <a:p>
          <a:pPr>
            <a:lnSpc>
              <a:spcPct val="100000"/>
            </a:lnSpc>
          </a:pPr>
          <a:r>
            <a:rPr lang="en-GB" dirty="0"/>
            <a:t>Is pay in line with market rate?</a:t>
          </a:r>
          <a:endParaRPr lang="en-US" dirty="0"/>
        </a:p>
      </dgm:t>
    </dgm:pt>
    <dgm:pt modelId="{C29B0E1A-B282-4B8F-81A7-382693E1A83A}" type="parTrans" cxnId="{AD297F21-E746-4E97-A018-CD2A55974BE7}">
      <dgm:prSet/>
      <dgm:spPr/>
      <dgm:t>
        <a:bodyPr/>
        <a:lstStyle/>
        <a:p>
          <a:endParaRPr lang="en-US"/>
        </a:p>
      </dgm:t>
    </dgm:pt>
    <dgm:pt modelId="{E6534374-6CC4-460E-80D2-138ED8B5828C}" type="sibTrans" cxnId="{AD297F21-E746-4E97-A018-CD2A55974BE7}">
      <dgm:prSet/>
      <dgm:spPr/>
      <dgm:t>
        <a:bodyPr/>
        <a:lstStyle/>
        <a:p>
          <a:endParaRPr lang="en-US"/>
        </a:p>
      </dgm:t>
    </dgm:pt>
    <dgm:pt modelId="{8475B1A8-9B34-4001-BF38-28F33E42CB9A}">
      <dgm:prSet/>
      <dgm:spPr/>
      <dgm:t>
        <a:bodyPr/>
        <a:lstStyle/>
        <a:p>
          <a:pPr>
            <a:lnSpc>
              <a:spcPct val="100000"/>
            </a:lnSpc>
          </a:pPr>
          <a:r>
            <a:rPr lang="en-GB" dirty="0"/>
            <a:t>What is the culture like?</a:t>
          </a:r>
          <a:endParaRPr lang="en-US" dirty="0"/>
        </a:p>
      </dgm:t>
    </dgm:pt>
    <dgm:pt modelId="{6D7A3992-6391-44EE-96C6-DD5F98B7FBDF}" type="parTrans" cxnId="{0C3A0580-10C1-4F20-9C3E-E65277E13A5D}">
      <dgm:prSet/>
      <dgm:spPr/>
      <dgm:t>
        <a:bodyPr/>
        <a:lstStyle/>
        <a:p>
          <a:endParaRPr lang="en-US"/>
        </a:p>
      </dgm:t>
    </dgm:pt>
    <dgm:pt modelId="{1C726FFD-CB58-471C-8B26-A20396787CC8}" type="sibTrans" cxnId="{0C3A0580-10C1-4F20-9C3E-E65277E13A5D}">
      <dgm:prSet/>
      <dgm:spPr/>
      <dgm:t>
        <a:bodyPr/>
        <a:lstStyle/>
        <a:p>
          <a:endParaRPr lang="en-US"/>
        </a:p>
      </dgm:t>
    </dgm:pt>
    <dgm:pt modelId="{D91516BA-58D1-4ACA-9A1F-EEDCA5D152D7}">
      <dgm:prSet/>
      <dgm:spPr/>
      <dgm:t>
        <a:bodyPr/>
        <a:lstStyle/>
        <a:p>
          <a:pPr>
            <a:lnSpc>
              <a:spcPct val="100000"/>
            </a:lnSpc>
          </a:pPr>
          <a:r>
            <a:rPr lang="en-GB" dirty="0"/>
            <a:t>Do you have outstanding complaints or tribunal claims?</a:t>
          </a:r>
          <a:endParaRPr lang="en-US" dirty="0"/>
        </a:p>
      </dgm:t>
    </dgm:pt>
    <dgm:pt modelId="{9A6186D3-7194-4D97-8763-F7ECC3BA29A3}" type="parTrans" cxnId="{959255BF-AD47-47E3-84D5-38B2847B2492}">
      <dgm:prSet/>
      <dgm:spPr/>
      <dgm:t>
        <a:bodyPr/>
        <a:lstStyle/>
        <a:p>
          <a:endParaRPr lang="en-US"/>
        </a:p>
      </dgm:t>
    </dgm:pt>
    <dgm:pt modelId="{B4E58657-9197-4A56-AE57-6FBD1E67C1BA}" type="sibTrans" cxnId="{959255BF-AD47-47E3-84D5-38B2847B2492}">
      <dgm:prSet/>
      <dgm:spPr/>
      <dgm:t>
        <a:bodyPr/>
        <a:lstStyle/>
        <a:p>
          <a:endParaRPr lang="en-US"/>
        </a:p>
      </dgm:t>
    </dgm:pt>
    <dgm:pt modelId="{47A667D3-961B-4F5A-A957-15B828541DC4}">
      <dgm:prSet/>
      <dgm:spPr/>
      <dgm:t>
        <a:bodyPr/>
        <a:lstStyle/>
        <a:p>
          <a:pPr>
            <a:lnSpc>
              <a:spcPct val="100000"/>
            </a:lnSpc>
          </a:pPr>
          <a:r>
            <a:rPr lang="en-GB"/>
            <a:t>Do you have underperforming employees?</a:t>
          </a:r>
          <a:endParaRPr lang="en-US"/>
        </a:p>
      </dgm:t>
    </dgm:pt>
    <dgm:pt modelId="{C6443234-75CE-4067-B09C-C0BE5317B346}" type="parTrans" cxnId="{BA78FC61-9241-4D0F-8CAE-6C1C2F1547E3}">
      <dgm:prSet/>
      <dgm:spPr/>
      <dgm:t>
        <a:bodyPr/>
        <a:lstStyle/>
        <a:p>
          <a:endParaRPr lang="en-US"/>
        </a:p>
      </dgm:t>
    </dgm:pt>
    <dgm:pt modelId="{8BE752F9-AEE5-4DAF-B228-17B7D7C9D0E2}" type="sibTrans" cxnId="{BA78FC61-9241-4D0F-8CAE-6C1C2F1547E3}">
      <dgm:prSet/>
      <dgm:spPr/>
      <dgm:t>
        <a:bodyPr/>
        <a:lstStyle/>
        <a:p>
          <a:endParaRPr lang="en-US"/>
        </a:p>
      </dgm:t>
    </dgm:pt>
    <dgm:pt modelId="{4ADBF33F-7872-49A3-9BC9-39971562FE17}">
      <dgm:prSet/>
      <dgm:spPr/>
      <dgm:t>
        <a:bodyPr/>
        <a:lstStyle/>
        <a:p>
          <a:pPr>
            <a:lnSpc>
              <a:spcPct val="100000"/>
            </a:lnSpc>
            <a:defRPr b="1"/>
          </a:pPr>
          <a:r>
            <a:rPr lang="en-GB"/>
            <a:t>Resolving workplace issues</a:t>
          </a:r>
          <a:endParaRPr lang="en-US"/>
        </a:p>
      </dgm:t>
    </dgm:pt>
    <dgm:pt modelId="{11570562-748E-4AC0-9F35-65BACD45C04E}" type="parTrans" cxnId="{93CB8173-5F44-4A99-815F-49F4AA6EFF8F}">
      <dgm:prSet/>
      <dgm:spPr/>
      <dgm:t>
        <a:bodyPr/>
        <a:lstStyle/>
        <a:p>
          <a:endParaRPr lang="en-US"/>
        </a:p>
      </dgm:t>
    </dgm:pt>
    <dgm:pt modelId="{59671E0F-5A65-4D71-AAD4-56106B6D12A6}" type="sibTrans" cxnId="{93CB8173-5F44-4A99-815F-49F4AA6EFF8F}">
      <dgm:prSet/>
      <dgm:spPr/>
      <dgm:t>
        <a:bodyPr/>
        <a:lstStyle/>
        <a:p>
          <a:endParaRPr lang="en-US"/>
        </a:p>
      </dgm:t>
    </dgm:pt>
    <dgm:pt modelId="{8A770C92-0288-402E-89F7-E97B6EAC73B7}" type="pres">
      <dgm:prSet presAssocID="{29B98AF0-2CB0-41DA-95BA-6EB8D728D139}" presName="root" presStyleCnt="0">
        <dgm:presLayoutVars>
          <dgm:dir/>
          <dgm:resizeHandles val="exact"/>
        </dgm:presLayoutVars>
      </dgm:prSet>
      <dgm:spPr/>
    </dgm:pt>
    <dgm:pt modelId="{E3774A36-AC66-43DD-8E51-A11DB560C3A9}" type="pres">
      <dgm:prSet presAssocID="{96E46EBE-7ECD-4113-AF48-833F761332C7}" presName="compNode" presStyleCnt="0"/>
      <dgm:spPr/>
    </dgm:pt>
    <dgm:pt modelId="{BABCD2C3-0D29-4CC0-928C-A379D482036D}" type="pres">
      <dgm:prSet presAssocID="{96E46EBE-7ECD-4113-AF48-833F761332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B18B0782-EE6B-4FE8-89E3-96FB5BF0725D}" type="pres">
      <dgm:prSet presAssocID="{96E46EBE-7ECD-4113-AF48-833F761332C7}" presName="iconSpace" presStyleCnt="0"/>
      <dgm:spPr/>
    </dgm:pt>
    <dgm:pt modelId="{3C30131A-DC13-4C44-837C-0C81741BDA73}" type="pres">
      <dgm:prSet presAssocID="{96E46EBE-7ECD-4113-AF48-833F761332C7}" presName="parTx" presStyleLbl="revTx" presStyleIdx="0" presStyleCnt="6">
        <dgm:presLayoutVars>
          <dgm:chMax val="0"/>
          <dgm:chPref val="0"/>
        </dgm:presLayoutVars>
      </dgm:prSet>
      <dgm:spPr/>
    </dgm:pt>
    <dgm:pt modelId="{636A07A2-6F82-4028-B0C9-092CA45541D2}" type="pres">
      <dgm:prSet presAssocID="{96E46EBE-7ECD-4113-AF48-833F761332C7}" presName="txSpace" presStyleCnt="0"/>
      <dgm:spPr/>
    </dgm:pt>
    <dgm:pt modelId="{897C8C5B-B6FB-43FC-8CF6-E9B46837403D}" type="pres">
      <dgm:prSet presAssocID="{96E46EBE-7ECD-4113-AF48-833F761332C7}" presName="desTx" presStyleLbl="revTx" presStyleIdx="1" presStyleCnt="6">
        <dgm:presLayoutVars/>
      </dgm:prSet>
      <dgm:spPr/>
    </dgm:pt>
    <dgm:pt modelId="{8BFE3F07-C47F-4FA0-8DF4-27C083CE4929}" type="pres">
      <dgm:prSet presAssocID="{708D8803-EE12-4B72-B5C9-7EBE631EDE41}" presName="sibTrans" presStyleCnt="0"/>
      <dgm:spPr/>
    </dgm:pt>
    <dgm:pt modelId="{42586036-B0E3-48B3-8E30-A165F1076ACE}" type="pres">
      <dgm:prSet presAssocID="{6604FFAD-B7B6-4E30-B58E-7EF769C86BCE}" presName="compNode" presStyleCnt="0"/>
      <dgm:spPr/>
    </dgm:pt>
    <dgm:pt modelId="{8D186F8D-192A-4A47-8E68-929B9C0AB65E}" type="pres">
      <dgm:prSet presAssocID="{6604FFAD-B7B6-4E30-B58E-7EF769C86B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outline"/>
        </a:ext>
      </dgm:extLst>
    </dgm:pt>
    <dgm:pt modelId="{8B6164A3-8E86-424F-A3ED-E22718465865}" type="pres">
      <dgm:prSet presAssocID="{6604FFAD-B7B6-4E30-B58E-7EF769C86BCE}" presName="iconSpace" presStyleCnt="0"/>
      <dgm:spPr/>
    </dgm:pt>
    <dgm:pt modelId="{AFF923A1-F4FF-4015-AB0B-1EAD1F0A5811}" type="pres">
      <dgm:prSet presAssocID="{6604FFAD-B7B6-4E30-B58E-7EF769C86BCE}" presName="parTx" presStyleLbl="revTx" presStyleIdx="2" presStyleCnt="6">
        <dgm:presLayoutVars>
          <dgm:chMax val="0"/>
          <dgm:chPref val="0"/>
        </dgm:presLayoutVars>
      </dgm:prSet>
      <dgm:spPr/>
    </dgm:pt>
    <dgm:pt modelId="{1228CD71-2C8C-4F66-B40E-1D3AAD7A18DC}" type="pres">
      <dgm:prSet presAssocID="{6604FFAD-B7B6-4E30-B58E-7EF769C86BCE}" presName="txSpace" presStyleCnt="0"/>
      <dgm:spPr/>
    </dgm:pt>
    <dgm:pt modelId="{B0FF93DA-A7CD-474D-B5D6-A25F5D8BB8A5}" type="pres">
      <dgm:prSet presAssocID="{6604FFAD-B7B6-4E30-B58E-7EF769C86BCE}" presName="desTx" presStyleLbl="revTx" presStyleIdx="3" presStyleCnt="6">
        <dgm:presLayoutVars/>
      </dgm:prSet>
      <dgm:spPr/>
    </dgm:pt>
    <dgm:pt modelId="{2A0D10F6-F7AA-472E-B112-8C12AFD154C3}" type="pres">
      <dgm:prSet presAssocID="{AF8844CC-17A8-4B28-86F3-CF7FF5D79FBA}" presName="sibTrans" presStyleCnt="0"/>
      <dgm:spPr/>
    </dgm:pt>
    <dgm:pt modelId="{B65CF845-9EF5-42D1-A2D2-8FE8AA1670D1}" type="pres">
      <dgm:prSet presAssocID="{4ADBF33F-7872-49A3-9BC9-39971562FE17}" presName="compNode" presStyleCnt="0"/>
      <dgm:spPr/>
    </dgm:pt>
    <dgm:pt modelId="{77760369-91B4-43D8-851F-851E8EB4DEA5}" type="pres">
      <dgm:prSet presAssocID="{4ADBF33F-7872-49A3-9BC9-39971562FE1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B00D4B33-63ED-490E-B0CD-3B16842E80D0}" type="pres">
      <dgm:prSet presAssocID="{4ADBF33F-7872-49A3-9BC9-39971562FE17}" presName="iconSpace" presStyleCnt="0"/>
      <dgm:spPr/>
    </dgm:pt>
    <dgm:pt modelId="{E287E5AF-3E3B-4D1A-87AA-45796143F060}" type="pres">
      <dgm:prSet presAssocID="{4ADBF33F-7872-49A3-9BC9-39971562FE17}" presName="parTx" presStyleLbl="revTx" presStyleIdx="4" presStyleCnt="6">
        <dgm:presLayoutVars>
          <dgm:chMax val="0"/>
          <dgm:chPref val="0"/>
        </dgm:presLayoutVars>
      </dgm:prSet>
      <dgm:spPr/>
    </dgm:pt>
    <dgm:pt modelId="{AD892CB0-1072-478E-8DD1-FDDCE4FEB475}" type="pres">
      <dgm:prSet presAssocID="{4ADBF33F-7872-49A3-9BC9-39971562FE17}" presName="txSpace" presStyleCnt="0"/>
      <dgm:spPr/>
    </dgm:pt>
    <dgm:pt modelId="{1E51E5F6-04E2-4588-886A-962B06C08143}" type="pres">
      <dgm:prSet presAssocID="{4ADBF33F-7872-49A3-9BC9-39971562FE17}" presName="desTx" presStyleLbl="revTx" presStyleIdx="5" presStyleCnt="6">
        <dgm:presLayoutVars/>
      </dgm:prSet>
      <dgm:spPr/>
    </dgm:pt>
  </dgm:ptLst>
  <dgm:cxnLst>
    <dgm:cxn modelId="{129C8405-CD8C-449B-B883-92A11B0B0578}" srcId="{96E46EBE-7ECD-4113-AF48-833F761332C7}" destId="{F23B550F-5449-4EC1-83DD-8715C775CA51}" srcOrd="0" destOrd="0" parTransId="{4F722ACB-E395-49C4-ACBB-F8DDC3B55010}" sibTransId="{DF206F8F-EF3C-4CFB-B00C-C9A37E73A9FA}"/>
    <dgm:cxn modelId="{58AEC015-6B0E-46A7-8D89-C8EFCB9D207F}" type="presOf" srcId="{4ADBF33F-7872-49A3-9BC9-39971562FE17}" destId="{E287E5AF-3E3B-4D1A-87AA-45796143F060}" srcOrd="0" destOrd="0" presId="urn:microsoft.com/office/officeart/2018/5/layout/CenteredIconLabelDescriptionList"/>
    <dgm:cxn modelId="{AD297F21-E746-4E97-A018-CD2A55974BE7}" srcId="{6604FFAD-B7B6-4E30-B58E-7EF769C86BCE}" destId="{C4167676-FB98-4E55-9A09-EB7AD652C650}" srcOrd="0" destOrd="0" parTransId="{C29B0E1A-B282-4B8F-81A7-382693E1A83A}" sibTransId="{E6534374-6CC4-460E-80D2-138ED8B5828C}"/>
    <dgm:cxn modelId="{AD68FC35-0FB8-485F-9EC5-9FEBEC1F0B1C}" type="presOf" srcId="{8475B1A8-9B34-4001-BF38-28F33E42CB9A}" destId="{B0FF93DA-A7CD-474D-B5D6-A25F5D8BB8A5}" srcOrd="0" destOrd="1" presId="urn:microsoft.com/office/officeart/2018/5/layout/CenteredIconLabelDescriptionList"/>
    <dgm:cxn modelId="{3B2E4937-AA2C-4B2B-B7A2-00C0FA3EC126}" srcId="{96E46EBE-7ECD-4113-AF48-833F761332C7}" destId="{0D67EB84-FBC9-47F3-AC5A-ED1D2EFDFC34}" srcOrd="1" destOrd="0" parTransId="{6478E9C9-8EA9-4C41-825F-B1412089893C}" sibTransId="{BA5692B4-18D9-47A7-AD42-FF336ADF6392}"/>
    <dgm:cxn modelId="{68DB335E-5AAD-41BC-AC7C-2A5836C0D7F9}" type="presOf" srcId="{6604FFAD-B7B6-4E30-B58E-7EF769C86BCE}" destId="{AFF923A1-F4FF-4015-AB0B-1EAD1F0A5811}" srcOrd="0" destOrd="0" presId="urn:microsoft.com/office/officeart/2018/5/layout/CenteredIconLabelDescriptionList"/>
    <dgm:cxn modelId="{BA78FC61-9241-4D0F-8CAE-6C1C2F1547E3}" srcId="{6604FFAD-B7B6-4E30-B58E-7EF769C86BCE}" destId="{47A667D3-961B-4F5A-A957-15B828541DC4}" srcOrd="3" destOrd="0" parTransId="{C6443234-75CE-4067-B09C-C0BE5317B346}" sibTransId="{8BE752F9-AEE5-4DAF-B228-17B7D7C9D0E2}"/>
    <dgm:cxn modelId="{977EC54C-ECDF-4578-AB7F-3C10400A9C4D}" type="presOf" srcId="{0D67EB84-FBC9-47F3-AC5A-ED1D2EFDFC34}" destId="{897C8C5B-B6FB-43FC-8CF6-E9B46837403D}" srcOrd="0" destOrd="1" presId="urn:microsoft.com/office/officeart/2018/5/layout/CenteredIconLabelDescriptionList"/>
    <dgm:cxn modelId="{BD1BCC4E-E1E1-40DB-825B-5B5D758B626D}" type="presOf" srcId="{96E46EBE-7ECD-4113-AF48-833F761332C7}" destId="{3C30131A-DC13-4C44-837C-0C81741BDA73}" srcOrd="0" destOrd="0" presId="urn:microsoft.com/office/officeart/2018/5/layout/CenteredIconLabelDescriptionList"/>
    <dgm:cxn modelId="{93CB8173-5F44-4A99-815F-49F4AA6EFF8F}" srcId="{29B98AF0-2CB0-41DA-95BA-6EB8D728D139}" destId="{4ADBF33F-7872-49A3-9BC9-39971562FE17}" srcOrd="2" destOrd="0" parTransId="{11570562-748E-4AC0-9F35-65BACD45C04E}" sibTransId="{59671E0F-5A65-4D71-AAD4-56106B6D12A6}"/>
    <dgm:cxn modelId="{55403A75-9C05-4EEE-AC7F-5D60FFE08BBD}" srcId="{29B98AF0-2CB0-41DA-95BA-6EB8D728D139}" destId="{6604FFAD-B7B6-4E30-B58E-7EF769C86BCE}" srcOrd="1" destOrd="0" parTransId="{856D540A-2635-4C1E-9A44-29FB1B2042B1}" sibTransId="{AF8844CC-17A8-4B28-86F3-CF7FF5D79FBA}"/>
    <dgm:cxn modelId="{187F4179-8CC2-43F7-A0F3-72E781CB2202}" type="presOf" srcId="{C4167676-FB98-4E55-9A09-EB7AD652C650}" destId="{B0FF93DA-A7CD-474D-B5D6-A25F5D8BB8A5}" srcOrd="0" destOrd="0" presId="urn:microsoft.com/office/officeart/2018/5/layout/CenteredIconLabelDescriptionList"/>
    <dgm:cxn modelId="{A0746B79-4E03-4496-B5F8-0224258F3E9C}" type="presOf" srcId="{29B98AF0-2CB0-41DA-95BA-6EB8D728D139}" destId="{8A770C92-0288-402E-89F7-E97B6EAC73B7}" srcOrd="0" destOrd="0" presId="urn:microsoft.com/office/officeart/2018/5/layout/CenteredIconLabelDescriptionList"/>
    <dgm:cxn modelId="{0C3A0580-10C1-4F20-9C3E-E65277E13A5D}" srcId="{6604FFAD-B7B6-4E30-B58E-7EF769C86BCE}" destId="{8475B1A8-9B34-4001-BF38-28F33E42CB9A}" srcOrd="1" destOrd="0" parTransId="{6D7A3992-6391-44EE-96C6-DD5F98B7FBDF}" sibTransId="{1C726FFD-CB58-471C-8B26-A20396787CC8}"/>
    <dgm:cxn modelId="{180AD597-4662-4830-B814-7A202FF759EB}" type="presOf" srcId="{47A667D3-961B-4F5A-A957-15B828541DC4}" destId="{B0FF93DA-A7CD-474D-B5D6-A25F5D8BB8A5}" srcOrd="0" destOrd="3" presId="urn:microsoft.com/office/officeart/2018/5/layout/CenteredIconLabelDescriptionList"/>
    <dgm:cxn modelId="{97A6D6AE-5E81-4B66-9ECF-FE0F70F6FF2F}" type="presOf" srcId="{F23B550F-5449-4EC1-83DD-8715C775CA51}" destId="{897C8C5B-B6FB-43FC-8CF6-E9B46837403D}" srcOrd="0" destOrd="0" presId="urn:microsoft.com/office/officeart/2018/5/layout/CenteredIconLabelDescriptionList"/>
    <dgm:cxn modelId="{959255BF-AD47-47E3-84D5-38B2847B2492}" srcId="{6604FFAD-B7B6-4E30-B58E-7EF769C86BCE}" destId="{D91516BA-58D1-4ACA-9A1F-EEDCA5D152D7}" srcOrd="2" destOrd="0" parTransId="{9A6186D3-7194-4D97-8763-F7ECC3BA29A3}" sibTransId="{B4E58657-9197-4A56-AE57-6FBD1E67C1BA}"/>
    <dgm:cxn modelId="{828FC8EE-FE4E-463D-BD15-3155A4B77C5E}" type="presOf" srcId="{D91516BA-58D1-4ACA-9A1F-EEDCA5D152D7}" destId="{B0FF93DA-A7CD-474D-B5D6-A25F5D8BB8A5}" srcOrd="0" destOrd="2" presId="urn:microsoft.com/office/officeart/2018/5/layout/CenteredIconLabelDescriptionList"/>
    <dgm:cxn modelId="{513CA4F1-FAEE-46CF-AC1F-0D01FE0AED8D}" srcId="{29B98AF0-2CB0-41DA-95BA-6EB8D728D139}" destId="{96E46EBE-7ECD-4113-AF48-833F761332C7}" srcOrd="0" destOrd="0" parTransId="{38C236B4-6B64-4170-93DA-AC9CBEEBCEF8}" sibTransId="{708D8803-EE12-4B72-B5C9-7EBE631EDE41}"/>
    <dgm:cxn modelId="{9E06FF0C-1D76-48AD-BC08-46169B3CCD88}" type="presParOf" srcId="{8A770C92-0288-402E-89F7-E97B6EAC73B7}" destId="{E3774A36-AC66-43DD-8E51-A11DB560C3A9}" srcOrd="0" destOrd="0" presId="urn:microsoft.com/office/officeart/2018/5/layout/CenteredIconLabelDescriptionList"/>
    <dgm:cxn modelId="{4D17438E-CA0C-40C9-8B7A-209680DEB0D4}" type="presParOf" srcId="{E3774A36-AC66-43DD-8E51-A11DB560C3A9}" destId="{BABCD2C3-0D29-4CC0-928C-A379D482036D}" srcOrd="0" destOrd="0" presId="urn:microsoft.com/office/officeart/2018/5/layout/CenteredIconLabelDescriptionList"/>
    <dgm:cxn modelId="{AF8294B6-0759-48FF-8148-82D86A6A388A}" type="presParOf" srcId="{E3774A36-AC66-43DD-8E51-A11DB560C3A9}" destId="{B18B0782-EE6B-4FE8-89E3-96FB5BF0725D}" srcOrd="1" destOrd="0" presId="urn:microsoft.com/office/officeart/2018/5/layout/CenteredIconLabelDescriptionList"/>
    <dgm:cxn modelId="{A04BD946-6670-4F12-8FCE-031B0FA5B6EB}" type="presParOf" srcId="{E3774A36-AC66-43DD-8E51-A11DB560C3A9}" destId="{3C30131A-DC13-4C44-837C-0C81741BDA73}" srcOrd="2" destOrd="0" presId="urn:microsoft.com/office/officeart/2018/5/layout/CenteredIconLabelDescriptionList"/>
    <dgm:cxn modelId="{1887DF71-3E55-496E-BAA9-329CA07B5117}" type="presParOf" srcId="{E3774A36-AC66-43DD-8E51-A11DB560C3A9}" destId="{636A07A2-6F82-4028-B0C9-092CA45541D2}" srcOrd="3" destOrd="0" presId="urn:microsoft.com/office/officeart/2018/5/layout/CenteredIconLabelDescriptionList"/>
    <dgm:cxn modelId="{7F63C186-D08F-4EE6-A51D-00405E25A15A}" type="presParOf" srcId="{E3774A36-AC66-43DD-8E51-A11DB560C3A9}" destId="{897C8C5B-B6FB-43FC-8CF6-E9B46837403D}" srcOrd="4" destOrd="0" presId="urn:microsoft.com/office/officeart/2018/5/layout/CenteredIconLabelDescriptionList"/>
    <dgm:cxn modelId="{3B875C19-D8E0-4ADF-93C1-E1FE40FD71F3}" type="presParOf" srcId="{8A770C92-0288-402E-89F7-E97B6EAC73B7}" destId="{8BFE3F07-C47F-4FA0-8DF4-27C083CE4929}" srcOrd="1" destOrd="0" presId="urn:microsoft.com/office/officeart/2018/5/layout/CenteredIconLabelDescriptionList"/>
    <dgm:cxn modelId="{D413B3AF-227A-4F0A-A625-8424902FF55E}" type="presParOf" srcId="{8A770C92-0288-402E-89F7-E97B6EAC73B7}" destId="{42586036-B0E3-48B3-8E30-A165F1076ACE}" srcOrd="2" destOrd="0" presId="urn:microsoft.com/office/officeart/2018/5/layout/CenteredIconLabelDescriptionList"/>
    <dgm:cxn modelId="{D3DAB4EB-AB6C-4254-A409-4AB69BB60761}" type="presParOf" srcId="{42586036-B0E3-48B3-8E30-A165F1076ACE}" destId="{8D186F8D-192A-4A47-8E68-929B9C0AB65E}" srcOrd="0" destOrd="0" presId="urn:microsoft.com/office/officeart/2018/5/layout/CenteredIconLabelDescriptionList"/>
    <dgm:cxn modelId="{75C3015C-7EE7-4F3F-867D-4F6E8C6FE4BB}" type="presParOf" srcId="{42586036-B0E3-48B3-8E30-A165F1076ACE}" destId="{8B6164A3-8E86-424F-A3ED-E22718465865}" srcOrd="1" destOrd="0" presId="urn:microsoft.com/office/officeart/2018/5/layout/CenteredIconLabelDescriptionList"/>
    <dgm:cxn modelId="{5145F33A-255D-4CC5-988E-1F38DC4E7F1A}" type="presParOf" srcId="{42586036-B0E3-48B3-8E30-A165F1076ACE}" destId="{AFF923A1-F4FF-4015-AB0B-1EAD1F0A5811}" srcOrd="2" destOrd="0" presId="urn:microsoft.com/office/officeart/2018/5/layout/CenteredIconLabelDescriptionList"/>
    <dgm:cxn modelId="{FE0E2806-10E7-44FF-BE53-BDD6DEC9EFB9}" type="presParOf" srcId="{42586036-B0E3-48B3-8E30-A165F1076ACE}" destId="{1228CD71-2C8C-4F66-B40E-1D3AAD7A18DC}" srcOrd="3" destOrd="0" presId="urn:microsoft.com/office/officeart/2018/5/layout/CenteredIconLabelDescriptionList"/>
    <dgm:cxn modelId="{F1B4FC2E-2A24-42F4-A508-011A932879D0}" type="presParOf" srcId="{42586036-B0E3-48B3-8E30-A165F1076ACE}" destId="{B0FF93DA-A7CD-474D-B5D6-A25F5D8BB8A5}" srcOrd="4" destOrd="0" presId="urn:microsoft.com/office/officeart/2018/5/layout/CenteredIconLabelDescriptionList"/>
    <dgm:cxn modelId="{533C23A4-FA68-416C-80C8-84908B41A42F}" type="presParOf" srcId="{8A770C92-0288-402E-89F7-E97B6EAC73B7}" destId="{2A0D10F6-F7AA-472E-B112-8C12AFD154C3}" srcOrd="3" destOrd="0" presId="urn:microsoft.com/office/officeart/2018/5/layout/CenteredIconLabelDescriptionList"/>
    <dgm:cxn modelId="{2D3FF676-150B-4EF2-98E7-A8294103D426}" type="presParOf" srcId="{8A770C92-0288-402E-89F7-E97B6EAC73B7}" destId="{B65CF845-9EF5-42D1-A2D2-8FE8AA1670D1}" srcOrd="4" destOrd="0" presId="urn:microsoft.com/office/officeart/2018/5/layout/CenteredIconLabelDescriptionList"/>
    <dgm:cxn modelId="{B3F44683-F8A3-4A7F-8CD4-3CF472CF08CC}" type="presParOf" srcId="{B65CF845-9EF5-42D1-A2D2-8FE8AA1670D1}" destId="{77760369-91B4-43D8-851F-851E8EB4DEA5}" srcOrd="0" destOrd="0" presId="urn:microsoft.com/office/officeart/2018/5/layout/CenteredIconLabelDescriptionList"/>
    <dgm:cxn modelId="{EE3937C9-DAD4-47EF-B815-E7FDF6A45F81}" type="presParOf" srcId="{B65CF845-9EF5-42D1-A2D2-8FE8AA1670D1}" destId="{B00D4B33-63ED-490E-B0CD-3B16842E80D0}" srcOrd="1" destOrd="0" presId="urn:microsoft.com/office/officeart/2018/5/layout/CenteredIconLabelDescriptionList"/>
    <dgm:cxn modelId="{8775243F-D04C-462C-AC0C-81BFE3426626}" type="presParOf" srcId="{B65CF845-9EF5-42D1-A2D2-8FE8AA1670D1}" destId="{E287E5AF-3E3B-4D1A-87AA-45796143F060}" srcOrd="2" destOrd="0" presId="urn:microsoft.com/office/officeart/2018/5/layout/CenteredIconLabelDescriptionList"/>
    <dgm:cxn modelId="{1340EFD4-73A7-4A54-AA80-F94EAAA4DE50}" type="presParOf" srcId="{B65CF845-9EF5-42D1-A2D2-8FE8AA1670D1}" destId="{AD892CB0-1072-478E-8DD1-FDDCE4FEB475}" srcOrd="3" destOrd="0" presId="urn:microsoft.com/office/officeart/2018/5/layout/CenteredIconLabelDescriptionList"/>
    <dgm:cxn modelId="{E51260AE-8306-482B-8F9B-F8C5F8064D94}" type="presParOf" srcId="{B65CF845-9EF5-42D1-A2D2-8FE8AA1670D1}" destId="{1E51E5F6-04E2-4588-886A-962B06C0814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A520F-D0B8-4D33-BAD1-D82DEDDDBEB0}">
      <dsp:nvSpPr>
        <dsp:cNvPr id="0" name=""/>
        <dsp:cNvSpPr/>
      </dsp:nvSpPr>
      <dsp:spPr>
        <a:xfrm>
          <a:off x="1197" y="0"/>
          <a:ext cx="4670645" cy="39902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142" tIns="330200" rIns="364142" bIns="330200" numCol="1" spcCol="1270" anchor="t" anchorCtr="0">
          <a:noAutofit/>
        </a:bodyPr>
        <a:lstStyle/>
        <a:p>
          <a:pPr marL="0" lvl="0" indent="0" algn="l" defTabSz="1155700">
            <a:lnSpc>
              <a:spcPct val="90000"/>
            </a:lnSpc>
            <a:spcBef>
              <a:spcPct val="0"/>
            </a:spcBef>
            <a:spcAft>
              <a:spcPct val="35000"/>
            </a:spcAft>
            <a:buNone/>
          </a:pPr>
          <a:r>
            <a:rPr lang="en-GB" sz="2600" kern="1200" baseline="0"/>
            <a:t>Ensuring your business survives you</a:t>
          </a:r>
          <a:endParaRPr lang="en-US" sz="2600" kern="1200"/>
        </a:p>
      </dsp:txBody>
      <dsp:txXfrm>
        <a:off x="1197" y="1516294"/>
        <a:ext cx="4670645" cy="2394149"/>
      </dsp:txXfrm>
    </dsp:sp>
    <dsp:sp modelId="{593A4F97-1C25-49EF-ABC8-EAFF308423F7}">
      <dsp:nvSpPr>
        <dsp:cNvPr id="0" name=""/>
        <dsp:cNvSpPr/>
      </dsp:nvSpPr>
      <dsp:spPr>
        <a:xfrm>
          <a:off x="1737982" y="399024"/>
          <a:ext cx="1197074" cy="119707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29" tIns="12700" rIns="9332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913289" y="574331"/>
        <a:ext cx="846460" cy="846460"/>
      </dsp:txXfrm>
    </dsp:sp>
    <dsp:sp modelId="{9151967E-B904-43F0-A342-C103D5F4E429}">
      <dsp:nvSpPr>
        <dsp:cNvPr id="0" name=""/>
        <dsp:cNvSpPr/>
      </dsp:nvSpPr>
      <dsp:spPr>
        <a:xfrm>
          <a:off x="1197" y="3990177"/>
          <a:ext cx="4670645" cy="72"/>
        </a:xfrm>
        <a:prstGeom prst="rect">
          <a:avLst/>
        </a:prstGeom>
        <a:solidFill>
          <a:schemeClr val="accent2">
            <a:hueOff val="-504905"/>
            <a:satOff val="3576"/>
            <a:lumOff val="522"/>
            <a:alphaOff val="0"/>
          </a:schemeClr>
        </a:solidFill>
        <a:ln w="12700" cap="flat" cmpd="sng" algn="ctr">
          <a:solidFill>
            <a:schemeClr val="accent2">
              <a:hueOff val="-504905"/>
              <a:satOff val="3576"/>
              <a:lumOff val="5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3F8BB-A56E-48DB-8E08-380F7D25D789}">
      <dsp:nvSpPr>
        <dsp:cNvPr id="0" name=""/>
        <dsp:cNvSpPr/>
      </dsp:nvSpPr>
      <dsp:spPr>
        <a:xfrm>
          <a:off x="5138907" y="0"/>
          <a:ext cx="4670645" cy="3990249"/>
        </a:xfrm>
        <a:prstGeom prst="rect">
          <a:avLst/>
        </a:prstGeom>
        <a:solidFill>
          <a:schemeClr val="accent2">
            <a:tint val="40000"/>
            <a:alpha val="90000"/>
            <a:hueOff val="-667097"/>
            <a:satOff val="13415"/>
            <a:lumOff val="912"/>
            <a:alphaOff val="0"/>
          </a:schemeClr>
        </a:solidFill>
        <a:ln w="12700" cap="flat" cmpd="sng" algn="ctr">
          <a:solidFill>
            <a:schemeClr val="accent2">
              <a:tint val="40000"/>
              <a:alpha val="90000"/>
              <a:hueOff val="-667097"/>
              <a:satOff val="13415"/>
              <a:lumOff val="9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142" tIns="330200" rIns="364142" bIns="330200" numCol="1" spcCol="1270" anchor="t" anchorCtr="0">
          <a:noAutofit/>
        </a:bodyPr>
        <a:lstStyle/>
        <a:p>
          <a:pPr marL="0" lvl="0" indent="0" algn="l" defTabSz="1155700">
            <a:lnSpc>
              <a:spcPct val="90000"/>
            </a:lnSpc>
            <a:spcBef>
              <a:spcPct val="0"/>
            </a:spcBef>
            <a:spcAft>
              <a:spcPct val="35000"/>
            </a:spcAft>
            <a:buNone/>
          </a:pPr>
          <a:r>
            <a:rPr lang="en-GB" sz="2600" kern="1200" baseline="0"/>
            <a:t>Enabling you to extract value at retirement</a:t>
          </a:r>
          <a:endParaRPr lang="en-US" sz="2600" kern="1200"/>
        </a:p>
      </dsp:txBody>
      <dsp:txXfrm>
        <a:off x="5138907" y="1516294"/>
        <a:ext cx="4670645" cy="2394149"/>
      </dsp:txXfrm>
    </dsp:sp>
    <dsp:sp modelId="{9A1ED9A0-9731-41E0-8CA9-9DA00055C106}">
      <dsp:nvSpPr>
        <dsp:cNvPr id="0" name=""/>
        <dsp:cNvSpPr/>
      </dsp:nvSpPr>
      <dsp:spPr>
        <a:xfrm>
          <a:off x="6875692" y="399024"/>
          <a:ext cx="1197074" cy="1197074"/>
        </a:xfrm>
        <a:prstGeom prst="ellipse">
          <a:avLst/>
        </a:prstGeom>
        <a:solidFill>
          <a:schemeClr val="accent2">
            <a:hueOff val="-1009809"/>
            <a:satOff val="7151"/>
            <a:lumOff val="1045"/>
            <a:alphaOff val="0"/>
          </a:schemeClr>
        </a:solidFill>
        <a:ln w="12700" cap="flat" cmpd="sng" algn="ctr">
          <a:solidFill>
            <a:schemeClr val="accent2">
              <a:hueOff val="-1009809"/>
              <a:satOff val="7151"/>
              <a:lumOff val="10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29" tIns="12700" rIns="9332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050999" y="574331"/>
        <a:ext cx="846460" cy="846460"/>
      </dsp:txXfrm>
    </dsp:sp>
    <dsp:sp modelId="{E8676983-F15F-4F20-84A0-2E771FF4AC58}">
      <dsp:nvSpPr>
        <dsp:cNvPr id="0" name=""/>
        <dsp:cNvSpPr/>
      </dsp:nvSpPr>
      <dsp:spPr>
        <a:xfrm>
          <a:off x="5138907" y="3990177"/>
          <a:ext cx="4670645" cy="72"/>
        </a:xfrm>
        <a:prstGeom prst="rect">
          <a:avLst/>
        </a:prstGeom>
        <a:solidFill>
          <a:schemeClr val="accent2">
            <a:hueOff val="-1514713"/>
            <a:satOff val="10727"/>
            <a:lumOff val="1567"/>
            <a:alphaOff val="0"/>
          </a:schemeClr>
        </a:solidFill>
        <a:ln w="12700" cap="flat" cmpd="sng" algn="ctr">
          <a:solidFill>
            <a:schemeClr val="accent2">
              <a:hueOff val="-1514713"/>
              <a:satOff val="10727"/>
              <a:lumOff val="15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14950-AE1E-4244-B60D-5E1BF50579C7}">
      <dsp:nvSpPr>
        <dsp:cNvPr id="0" name=""/>
        <dsp:cNvSpPr/>
      </dsp:nvSpPr>
      <dsp:spPr>
        <a:xfrm>
          <a:off x="0" y="540"/>
          <a:ext cx="9810750" cy="12651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477BDB-01C9-4935-AD1F-6AD76D1B6B71}">
      <dsp:nvSpPr>
        <dsp:cNvPr id="0" name=""/>
        <dsp:cNvSpPr/>
      </dsp:nvSpPr>
      <dsp:spPr>
        <a:xfrm>
          <a:off x="382709" y="285200"/>
          <a:ext cx="695835" cy="695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09CC98-C046-4041-87AD-F8BD67E47257}">
      <dsp:nvSpPr>
        <dsp:cNvPr id="0" name=""/>
        <dsp:cNvSpPr/>
      </dsp:nvSpPr>
      <dsp:spPr>
        <a:xfrm>
          <a:off x="1461254" y="540"/>
          <a:ext cx="8349495" cy="126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96" tIns="133896" rIns="133896" bIns="133896" numCol="1" spcCol="1270" anchor="ctr" anchorCtr="0">
          <a:noAutofit/>
        </a:bodyPr>
        <a:lstStyle/>
        <a:p>
          <a:pPr marL="0" lvl="0" indent="0" algn="l" defTabSz="1111250">
            <a:lnSpc>
              <a:spcPct val="90000"/>
            </a:lnSpc>
            <a:spcBef>
              <a:spcPct val="0"/>
            </a:spcBef>
            <a:spcAft>
              <a:spcPct val="35000"/>
            </a:spcAft>
            <a:buNone/>
          </a:pPr>
          <a:r>
            <a:rPr lang="en-GB" sz="2500" kern="1200" baseline="0"/>
            <a:t>The impact is mostly on timing</a:t>
          </a:r>
          <a:endParaRPr lang="en-US" sz="2500" kern="1200"/>
        </a:p>
      </dsp:txBody>
      <dsp:txXfrm>
        <a:off x="1461254" y="540"/>
        <a:ext cx="8349495" cy="1265155"/>
      </dsp:txXfrm>
    </dsp:sp>
    <dsp:sp modelId="{8A7297CF-A01F-45E7-919C-6C0D72B913E5}">
      <dsp:nvSpPr>
        <dsp:cNvPr id="0" name=""/>
        <dsp:cNvSpPr/>
      </dsp:nvSpPr>
      <dsp:spPr>
        <a:xfrm>
          <a:off x="0" y="1581984"/>
          <a:ext cx="9810750" cy="12651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20B23-75E8-435E-8230-7D443EF9FBA9}">
      <dsp:nvSpPr>
        <dsp:cNvPr id="0" name=""/>
        <dsp:cNvSpPr/>
      </dsp:nvSpPr>
      <dsp:spPr>
        <a:xfrm>
          <a:off x="382709" y="1866644"/>
          <a:ext cx="695835" cy="695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06974B-7051-4624-B02D-A24F2D24C9F8}">
      <dsp:nvSpPr>
        <dsp:cNvPr id="0" name=""/>
        <dsp:cNvSpPr/>
      </dsp:nvSpPr>
      <dsp:spPr>
        <a:xfrm>
          <a:off x="1461254" y="1581984"/>
          <a:ext cx="8349495" cy="126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96" tIns="133896" rIns="133896" bIns="133896" numCol="1" spcCol="1270" anchor="ctr" anchorCtr="0">
          <a:noAutofit/>
        </a:bodyPr>
        <a:lstStyle/>
        <a:p>
          <a:pPr marL="0" lvl="0" indent="0" algn="l" defTabSz="1111250">
            <a:lnSpc>
              <a:spcPct val="90000"/>
            </a:lnSpc>
            <a:spcBef>
              <a:spcPct val="0"/>
            </a:spcBef>
            <a:spcAft>
              <a:spcPct val="35000"/>
            </a:spcAft>
            <a:buNone/>
          </a:pPr>
          <a:r>
            <a:rPr lang="en-GB" sz="2500" kern="1200" baseline="0"/>
            <a:t>Time to prepare</a:t>
          </a:r>
          <a:endParaRPr lang="en-US" sz="2500" kern="1200"/>
        </a:p>
      </dsp:txBody>
      <dsp:txXfrm>
        <a:off x="1461254" y="1581984"/>
        <a:ext cx="8349495" cy="1265155"/>
      </dsp:txXfrm>
    </dsp:sp>
    <dsp:sp modelId="{02752ADF-7F88-4D92-B37F-E5BA9FBA725F}">
      <dsp:nvSpPr>
        <dsp:cNvPr id="0" name=""/>
        <dsp:cNvSpPr/>
      </dsp:nvSpPr>
      <dsp:spPr>
        <a:xfrm>
          <a:off x="0" y="3163429"/>
          <a:ext cx="9810750" cy="12651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FB3E9-B6E3-4360-B367-86201C07F79A}">
      <dsp:nvSpPr>
        <dsp:cNvPr id="0" name=""/>
        <dsp:cNvSpPr/>
      </dsp:nvSpPr>
      <dsp:spPr>
        <a:xfrm>
          <a:off x="382709" y="3448088"/>
          <a:ext cx="695835" cy="695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26ECC7-8DB6-48CC-AF57-39B7853D23D8}">
      <dsp:nvSpPr>
        <dsp:cNvPr id="0" name=""/>
        <dsp:cNvSpPr/>
      </dsp:nvSpPr>
      <dsp:spPr>
        <a:xfrm>
          <a:off x="1461254" y="3163429"/>
          <a:ext cx="4414837" cy="126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96" tIns="133896" rIns="133896" bIns="133896" numCol="1" spcCol="1270" anchor="ctr" anchorCtr="0">
          <a:noAutofit/>
        </a:bodyPr>
        <a:lstStyle/>
        <a:p>
          <a:pPr marL="0" lvl="0" indent="0" algn="l" defTabSz="1111250">
            <a:lnSpc>
              <a:spcPct val="90000"/>
            </a:lnSpc>
            <a:spcBef>
              <a:spcPct val="0"/>
            </a:spcBef>
            <a:spcAft>
              <a:spcPct val="35000"/>
            </a:spcAft>
            <a:buNone/>
          </a:pPr>
          <a:r>
            <a:rPr lang="en-GB" sz="2500" kern="1200" baseline="0"/>
            <a:t>Time taken to receive value:</a:t>
          </a:r>
          <a:endParaRPr lang="en-US" sz="2500" kern="1200"/>
        </a:p>
      </dsp:txBody>
      <dsp:txXfrm>
        <a:off x="1461254" y="3163429"/>
        <a:ext cx="4414837" cy="1265155"/>
      </dsp:txXfrm>
    </dsp:sp>
    <dsp:sp modelId="{13CEBBF1-412D-45C9-BF49-00D974A520FB}">
      <dsp:nvSpPr>
        <dsp:cNvPr id="0" name=""/>
        <dsp:cNvSpPr/>
      </dsp:nvSpPr>
      <dsp:spPr>
        <a:xfrm>
          <a:off x="5876091" y="3163429"/>
          <a:ext cx="3934658" cy="126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96" tIns="133896" rIns="133896" bIns="133896" numCol="1" spcCol="1270" anchor="ctr" anchorCtr="0">
          <a:noAutofit/>
        </a:bodyPr>
        <a:lstStyle/>
        <a:p>
          <a:pPr marL="0" lvl="0" indent="0" algn="l" defTabSz="800100">
            <a:lnSpc>
              <a:spcPct val="90000"/>
            </a:lnSpc>
            <a:spcBef>
              <a:spcPct val="0"/>
            </a:spcBef>
            <a:spcAft>
              <a:spcPct val="35000"/>
            </a:spcAft>
            <a:buNone/>
          </a:pPr>
          <a:r>
            <a:rPr lang="en-GB" sz="1800" kern="1200" baseline="0"/>
            <a:t>Need to stay involved for a period</a:t>
          </a:r>
          <a:endParaRPr lang="en-US" sz="1800" kern="1200"/>
        </a:p>
        <a:p>
          <a:pPr marL="0" lvl="0" indent="0" algn="l" defTabSz="800100">
            <a:lnSpc>
              <a:spcPct val="90000"/>
            </a:lnSpc>
            <a:spcBef>
              <a:spcPct val="0"/>
            </a:spcBef>
            <a:spcAft>
              <a:spcPct val="35000"/>
            </a:spcAft>
            <a:buNone/>
          </a:pPr>
          <a:r>
            <a:rPr lang="en-GB" sz="1800" kern="1200" baseline="0"/>
            <a:t>If 3</a:t>
          </a:r>
          <a:r>
            <a:rPr lang="en-GB" sz="1800" kern="1200" baseline="30000"/>
            <a:t>rd</a:t>
          </a:r>
          <a:r>
            <a:rPr lang="en-GB" sz="1800" kern="1200" baseline="0"/>
            <a:t> party sale -  (earn-out)</a:t>
          </a:r>
          <a:endParaRPr lang="en-US" sz="1800" kern="1200"/>
        </a:p>
      </dsp:txBody>
      <dsp:txXfrm>
        <a:off x="5876091" y="3163429"/>
        <a:ext cx="3934658" cy="1265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9EBDA-72CC-4C42-BAEE-E229CC6DD4A8}">
      <dsp:nvSpPr>
        <dsp:cNvPr id="0" name=""/>
        <dsp:cNvSpPr/>
      </dsp:nvSpPr>
      <dsp:spPr>
        <a:xfrm>
          <a:off x="0" y="955146"/>
          <a:ext cx="3065859" cy="18395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baseline="0"/>
            <a:t>Competitor (care required)</a:t>
          </a:r>
          <a:endParaRPr lang="en-US" sz="3900" kern="1200"/>
        </a:p>
      </dsp:txBody>
      <dsp:txXfrm>
        <a:off x="0" y="955146"/>
        <a:ext cx="3065859" cy="1839515"/>
      </dsp:txXfrm>
    </dsp:sp>
    <dsp:sp modelId="{230D808B-AD9B-49F8-A042-7C04CB709C66}">
      <dsp:nvSpPr>
        <dsp:cNvPr id="0" name=""/>
        <dsp:cNvSpPr/>
      </dsp:nvSpPr>
      <dsp:spPr>
        <a:xfrm>
          <a:off x="3372445" y="955146"/>
          <a:ext cx="3065859" cy="183951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baseline="0"/>
            <a:t>Accountants</a:t>
          </a:r>
          <a:endParaRPr lang="en-US" sz="3900" kern="1200"/>
        </a:p>
      </dsp:txBody>
      <dsp:txXfrm>
        <a:off x="3372445" y="955146"/>
        <a:ext cx="3065859" cy="1839515"/>
      </dsp:txXfrm>
    </dsp:sp>
    <dsp:sp modelId="{5CBEEF6E-49EC-4845-880E-62889B7D82A9}">
      <dsp:nvSpPr>
        <dsp:cNvPr id="0" name=""/>
        <dsp:cNvSpPr/>
      </dsp:nvSpPr>
      <dsp:spPr>
        <a:xfrm>
          <a:off x="6744890" y="955146"/>
          <a:ext cx="3065859" cy="183951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baseline="0"/>
            <a:t>Corporate Finance Advisor</a:t>
          </a:r>
          <a:endParaRPr lang="en-US" sz="3900" kern="1200"/>
        </a:p>
      </dsp:txBody>
      <dsp:txXfrm>
        <a:off x="6744890" y="955146"/>
        <a:ext cx="3065859" cy="1839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8049B-079F-4137-914F-F62FC96DA9DF}">
      <dsp:nvSpPr>
        <dsp:cNvPr id="0" name=""/>
        <dsp:cNvSpPr/>
      </dsp:nvSpPr>
      <dsp:spPr>
        <a:xfrm>
          <a:off x="0" y="3998"/>
          <a:ext cx="9810604" cy="8509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FE242-12CB-4DCE-B8E8-6960FECF3C46}">
      <dsp:nvSpPr>
        <dsp:cNvPr id="0" name=""/>
        <dsp:cNvSpPr/>
      </dsp:nvSpPr>
      <dsp:spPr>
        <a:xfrm>
          <a:off x="257400" y="195454"/>
          <a:ext cx="468459" cy="4680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5F587-70C3-461B-9AE2-7CCBCF7426B2}">
      <dsp:nvSpPr>
        <dsp:cNvPr id="0" name=""/>
        <dsp:cNvSpPr/>
      </dsp:nvSpPr>
      <dsp:spPr>
        <a:xfrm>
          <a:off x="983261" y="3998"/>
          <a:ext cx="8782921" cy="930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98" tIns="98498" rIns="98498" bIns="98498" numCol="1" spcCol="1270" anchor="ctr" anchorCtr="0">
          <a:noAutofit/>
        </a:bodyPr>
        <a:lstStyle/>
        <a:p>
          <a:pPr marL="0" lvl="0" indent="0" algn="l" defTabSz="622300">
            <a:lnSpc>
              <a:spcPct val="100000"/>
            </a:lnSpc>
            <a:spcBef>
              <a:spcPct val="0"/>
            </a:spcBef>
            <a:spcAft>
              <a:spcPct val="35000"/>
            </a:spcAft>
            <a:buNone/>
          </a:pPr>
          <a:r>
            <a:rPr lang="en-GB" sz="1400" kern="1200" baseline="0"/>
            <a:t>Shares are not the only way to tie in employees</a:t>
          </a:r>
          <a:endParaRPr lang="en-US" sz="1400" kern="1200"/>
        </a:p>
      </dsp:txBody>
      <dsp:txXfrm>
        <a:off x="983261" y="3998"/>
        <a:ext cx="8782921" cy="930685"/>
      </dsp:txXfrm>
    </dsp:sp>
    <dsp:sp modelId="{E046CC8D-2548-45B3-947B-FC34429F7AFF}">
      <dsp:nvSpPr>
        <dsp:cNvPr id="0" name=""/>
        <dsp:cNvSpPr/>
      </dsp:nvSpPr>
      <dsp:spPr>
        <a:xfrm>
          <a:off x="0" y="1167355"/>
          <a:ext cx="9810604" cy="8509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D1CFD-B1CF-4888-A76B-07550D8A504D}">
      <dsp:nvSpPr>
        <dsp:cNvPr id="0" name=""/>
        <dsp:cNvSpPr/>
      </dsp:nvSpPr>
      <dsp:spPr>
        <a:xfrm>
          <a:off x="257400" y="1358810"/>
          <a:ext cx="468459" cy="4680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24A40-1487-413C-A71C-4B14620C1F0D}">
      <dsp:nvSpPr>
        <dsp:cNvPr id="0" name=""/>
        <dsp:cNvSpPr/>
      </dsp:nvSpPr>
      <dsp:spPr>
        <a:xfrm>
          <a:off x="983261" y="1167355"/>
          <a:ext cx="4414771" cy="930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98" tIns="98498" rIns="98498" bIns="98498" numCol="1" spcCol="1270" anchor="ctr" anchorCtr="0">
          <a:noAutofit/>
        </a:bodyPr>
        <a:lstStyle/>
        <a:p>
          <a:pPr marL="0" lvl="0" indent="0" algn="l" defTabSz="622300">
            <a:lnSpc>
              <a:spcPct val="100000"/>
            </a:lnSpc>
            <a:spcBef>
              <a:spcPct val="0"/>
            </a:spcBef>
            <a:spcAft>
              <a:spcPct val="35000"/>
            </a:spcAft>
            <a:buNone/>
          </a:pPr>
          <a:r>
            <a:rPr lang="en-GB" sz="1400" kern="1200" baseline="0" dirty="0"/>
            <a:t>Incentives are commonly used to refer to share plans but there are other benefits the business can offer which can help promote increased staff retention as well as assist in recruiting the best talent, including:</a:t>
          </a:r>
          <a:endParaRPr lang="en-US" sz="1400" kern="1200" dirty="0"/>
        </a:p>
      </dsp:txBody>
      <dsp:txXfrm>
        <a:off x="983261" y="1167355"/>
        <a:ext cx="4414771" cy="930685"/>
      </dsp:txXfrm>
    </dsp:sp>
    <dsp:sp modelId="{9D0E4FEC-D7A6-437C-8BA1-56A26955FE88}">
      <dsp:nvSpPr>
        <dsp:cNvPr id="0" name=""/>
        <dsp:cNvSpPr/>
      </dsp:nvSpPr>
      <dsp:spPr>
        <a:xfrm>
          <a:off x="5398033" y="1167355"/>
          <a:ext cx="4368149" cy="85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55" tIns="90055" rIns="90055" bIns="90055" numCol="1" spcCol="1270" anchor="ctr" anchorCtr="0">
          <a:noAutofit/>
        </a:bodyPr>
        <a:lstStyle/>
        <a:p>
          <a:pPr marL="0" lvl="0" indent="0" algn="l" defTabSz="488950">
            <a:lnSpc>
              <a:spcPct val="100000"/>
            </a:lnSpc>
            <a:spcBef>
              <a:spcPct val="0"/>
            </a:spcBef>
            <a:spcAft>
              <a:spcPct val="35000"/>
            </a:spcAft>
            <a:buNone/>
          </a:pPr>
          <a:r>
            <a:rPr lang="en-GB" sz="1100" kern="1200" baseline="0" dirty="0"/>
            <a:t>Private medical insurance, income protection or critical illness cover</a:t>
          </a:r>
          <a:endParaRPr lang="en-US" sz="1100" kern="1200" dirty="0"/>
        </a:p>
        <a:p>
          <a:pPr marL="0" lvl="0" indent="0" algn="l" defTabSz="488950">
            <a:lnSpc>
              <a:spcPct val="100000"/>
            </a:lnSpc>
            <a:spcBef>
              <a:spcPct val="0"/>
            </a:spcBef>
            <a:spcAft>
              <a:spcPct val="35000"/>
            </a:spcAft>
            <a:buNone/>
          </a:pPr>
          <a:r>
            <a:rPr lang="en-GB" sz="1100" kern="1200" baseline="0" dirty="0"/>
            <a:t>Cash health plans</a:t>
          </a:r>
          <a:endParaRPr lang="en-US" sz="1100" kern="1200" dirty="0"/>
        </a:p>
        <a:p>
          <a:pPr marL="0" lvl="0" indent="0" algn="l" defTabSz="488950">
            <a:lnSpc>
              <a:spcPct val="100000"/>
            </a:lnSpc>
            <a:spcBef>
              <a:spcPct val="0"/>
            </a:spcBef>
            <a:spcAft>
              <a:spcPct val="35000"/>
            </a:spcAft>
            <a:buNone/>
          </a:pPr>
          <a:r>
            <a:rPr lang="en-GB" sz="1100" kern="1200" baseline="0"/>
            <a:t>Increased pension contributions </a:t>
          </a:r>
          <a:endParaRPr lang="en-US" sz="1100" kern="1200"/>
        </a:p>
        <a:p>
          <a:pPr marL="0" lvl="0" indent="0" algn="l" defTabSz="488950">
            <a:lnSpc>
              <a:spcPct val="100000"/>
            </a:lnSpc>
            <a:spcBef>
              <a:spcPct val="0"/>
            </a:spcBef>
            <a:spcAft>
              <a:spcPct val="35000"/>
            </a:spcAft>
            <a:buNone/>
          </a:pPr>
          <a:r>
            <a:rPr lang="en-GB" sz="1100" kern="1200" baseline="0"/>
            <a:t>Bonus schemes</a:t>
          </a:r>
          <a:endParaRPr lang="en-US" sz="1100" kern="1200"/>
        </a:p>
        <a:p>
          <a:pPr marL="0" lvl="0" indent="0" algn="l" defTabSz="488950">
            <a:lnSpc>
              <a:spcPct val="100000"/>
            </a:lnSpc>
            <a:spcBef>
              <a:spcPct val="0"/>
            </a:spcBef>
            <a:spcAft>
              <a:spcPct val="35000"/>
            </a:spcAft>
            <a:buNone/>
          </a:pPr>
          <a:r>
            <a:rPr lang="en-GB" sz="1100" kern="1200" baseline="0"/>
            <a:t>Additional holiday</a:t>
          </a:r>
          <a:endParaRPr lang="en-US" sz="1100" kern="1200"/>
        </a:p>
        <a:p>
          <a:pPr marL="0" lvl="0" indent="0" algn="l" defTabSz="488950">
            <a:lnSpc>
              <a:spcPct val="100000"/>
            </a:lnSpc>
            <a:spcBef>
              <a:spcPct val="0"/>
            </a:spcBef>
            <a:spcAft>
              <a:spcPct val="35000"/>
            </a:spcAft>
            <a:buNone/>
          </a:pPr>
          <a:r>
            <a:rPr lang="en-GB" sz="1100" kern="1200" baseline="0"/>
            <a:t>Company paid parental leave </a:t>
          </a:r>
          <a:endParaRPr lang="en-US" sz="1100" kern="1200"/>
        </a:p>
      </dsp:txBody>
      <dsp:txXfrm>
        <a:off x="5398033" y="1167355"/>
        <a:ext cx="4368149" cy="850912"/>
      </dsp:txXfrm>
    </dsp:sp>
    <dsp:sp modelId="{93D46A61-B84C-430B-B323-AAD4D8B54B68}">
      <dsp:nvSpPr>
        <dsp:cNvPr id="0" name=""/>
        <dsp:cNvSpPr/>
      </dsp:nvSpPr>
      <dsp:spPr>
        <a:xfrm>
          <a:off x="0" y="2330712"/>
          <a:ext cx="9810604" cy="8509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F6808-068B-4072-B32F-FA71CBBAFDAF}">
      <dsp:nvSpPr>
        <dsp:cNvPr id="0" name=""/>
        <dsp:cNvSpPr/>
      </dsp:nvSpPr>
      <dsp:spPr>
        <a:xfrm>
          <a:off x="257400" y="2522167"/>
          <a:ext cx="468459" cy="4680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795AC-C913-4978-9522-E357B58002B8}">
      <dsp:nvSpPr>
        <dsp:cNvPr id="0" name=""/>
        <dsp:cNvSpPr/>
      </dsp:nvSpPr>
      <dsp:spPr>
        <a:xfrm>
          <a:off x="983261" y="2330712"/>
          <a:ext cx="8782921" cy="930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98" tIns="98498" rIns="98498" bIns="98498" numCol="1" spcCol="1270" anchor="ctr" anchorCtr="0">
          <a:noAutofit/>
        </a:bodyPr>
        <a:lstStyle/>
        <a:p>
          <a:pPr marL="0" lvl="0" indent="0" algn="l" defTabSz="622300">
            <a:lnSpc>
              <a:spcPct val="100000"/>
            </a:lnSpc>
            <a:spcBef>
              <a:spcPct val="0"/>
            </a:spcBef>
            <a:spcAft>
              <a:spcPct val="35000"/>
            </a:spcAft>
            <a:buNone/>
          </a:pPr>
          <a:r>
            <a:rPr lang="en-GB" sz="1400" kern="1200" baseline="0"/>
            <a:t>“Flex plans”</a:t>
          </a:r>
          <a:endParaRPr lang="en-US" sz="1400" kern="1200"/>
        </a:p>
      </dsp:txBody>
      <dsp:txXfrm>
        <a:off x="983261" y="2330712"/>
        <a:ext cx="8782921" cy="930685"/>
      </dsp:txXfrm>
    </dsp:sp>
    <dsp:sp modelId="{39D1B331-597E-4DAA-94F6-9123EB9F6FB5}">
      <dsp:nvSpPr>
        <dsp:cNvPr id="0" name=""/>
        <dsp:cNvSpPr/>
      </dsp:nvSpPr>
      <dsp:spPr>
        <a:xfrm>
          <a:off x="0" y="3494068"/>
          <a:ext cx="9810604" cy="8509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534D4-C107-4F16-99C6-7057AF3986E0}">
      <dsp:nvSpPr>
        <dsp:cNvPr id="0" name=""/>
        <dsp:cNvSpPr/>
      </dsp:nvSpPr>
      <dsp:spPr>
        <a:xfrm>
          <a:off x="257400" y="3685524"/>
          <a:ext cx="468459" cy="46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7DFD10-C403-406A-AD67-11E1AC0F743E}">
      <dsp:nvSpPr>
        <dsp:cNvPr id="0" name=""/>
        <dsp:cNvSpPr/>
      </dsp:nvSpPr>
      <dsp:spPr>
        <a:xfrm>
          <a:off x="983261" y="3494068"/>
          <a:ext cx="8782921" cy="930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98" tIns="98498" rIns="98498" bIns="98498" numCol="1" spcCol="1270" anchor="ctr" anchorCtr="0">
          <a:noAutofit/>
        </a:bodyPr>
        <a:lstStyle/>
        <a:p>
          <a:pPr marL="0" lvl="0" indent="0" algn="l" defTabSz="622300">
            <a:lnSpc>
              <a:spcPct val="100000"/>
            </a:lnSpc>
            <a:spcBef>
              <a:spcPct val="0"/>
            </a:spcBef>
            <a:spcAft>
              <a:spcPct val="35000"/>
            </a:spcAft>
            <a:buNone/>
          </a:pPr>
          <a:r>
            <a:rPr lang="en-GB" sz="1400" kern="1200" baseline="0"/>
            <a:t>No incentive can replace competitive pay, good management, and an enjoyable working environment</a:t>
          </a:r>
          <a:endParaRPr lang="en-US" sz="1400" kern="1200"/>
        </a:p>
      </dsp:txBody>
      <dsp:txXfrm>
        <a:off x="983261" y="3494068"/>
        <a:ext cx="8782921" cy="9306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D2C3-0D29-4CC0-928C-A379D482036D}">
      <dsp:nvSpPr>
        <dsp:cNvPr id="0" name=""/>
        <dsp:cNvSpPr/>
      </dsp:nvSpPr>
      <dsp:spPr>
        <a:xfrm>
          <a:off x="952755" y="850401"/>
          <a:ext cx="1024734" cy="1024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30131A-DC13-4C44-837C-0C81741BDA73}">
      <dsp:nvSpPr>
        <dsp:cNvPr id="0" name=""/>
        <dsp:cNvSpPr/>
      </dsp:nvSpPr>
      <dsp:spPr>
        <a:xfrm>
          <a:off x="1216" y="1992437"/>
          <a:ext cx="2927812" cy="480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GB" sz="1600" kern="1200" dirty="0"/>
            <a:t>Getting your contracts in order</a:t>
          </a:r>
          <a:endParaRPr lang="en-US" sz="1600" kern="1200" dirty="0"/>
        </a:p>
      </dsp:txBody>
      <dsp:txXfrm>
        <a:off x="1216" y="1992437"/>
        <a:ext cx="2927812" cy="480344"/>
      </dsp:txXfrm>
    </dsp:sp>
    <dsp:sp modelId="{897C8C5B-B6FB-43FC-8CF6-E9B46837403D}">
      <dsp:nvSpPr>
        <dsp:cNvPr id="0" name=""/>
        <dsp:cNvSpPr/>
      </dsp:nvSpPr>
      <dsp:spPr>
        <a:xfrm>
          <a:off x="1216" y="2527341"/>
          <a:ext cx="2927812" cy="105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Confidentiality </a:t>
          </a:r>
          <a:endParaRPr lang="en-US" sz="1400" kern="1200" dirty="0"/>
        </a:p>
        <a:p>
          <a:pPr marL="0" lvl="0" indent="0" algn="ctr" defTabSz="622300">
            <a:lnSpc>
              <a:spcPct val="100000"/>
            </a:lnSpc>
            <a:spcBef>
              <a:spcPct val="0"/>
            </a:spcBef>
            <a:spcAft>
              <a:spcPct val="35000"/>
            </a:spcAft>
            <a:buNone/>
          </a:pPr>
          <a:r>
            <a:rPr lang="en-GB" sz="1400" kern="1200" dirty="0"/>
            <a:t>Restrictive covenants </a:t>
          </a:r>
          <a:endParaRPr lang="en-US" sz="1400" kern="1200" dirty="0"/>
        </a:p>
      </dsp:txBody>
      <dsp:txXfrm>
        <a:off x="1216" y="2527341"/>
        <a:ext cx="2927812" cy="1051010"/>
      </dsp:txXfrm>
    </dsp:sp>
    <dsp:sp modelId="{8D186F8D-192A-4A47-8E68-929B9C0AB65E}">
      <dsp:nvSpPr>
        <dsp:cNvPr id="0" name=""/>
        <dsp:cNvSpPr/>
      </dsp:nvSpPr>
      <dsp:spPr>
        <a:xfrm>
          <a:off x="4392934" y="850401"/>
          <a:ext cx="1024734" cy="1024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923A1-F4FF-4015-AB0B-1EAD1F0A5811}">
      <dsp:nvSpPr>
        <dsp:cNvPr id="0" name=""/>
        <dsp:cNvSpPr/>
      </dsp:nvSpPr>
      <dsp:spPr>
        <a:xfrm>
          <a:off x="3441395" y="1992437"/>
          <a:ext cx="2927812" cy="480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GB" sz="1600" kern="1200" dirty="0"/>
            <a:t>What buyers will be looking for </a:t>
          </a:r>
          <a:endParaRPr lang="en-US" sz="1600" kern="1200" dirty="0"/>
        </a:p>
      </dsp:txBody>
      <dsp:txXfrm>
        <a:off x="3441395" y="1992437"/>
        <a:ext cx="2927812" cy="480344"/>
      </dsp:txXfrm>
    </dsp:sp>
    <dsp:sp modelId="{B0FF93DA-A7CD-474D-B5D6-A25F5D8BB8A5}">
      <dsp:nvSpPr>
        <dsp:cNvPr id="0" name=""/>
        <dsp:cNvSpPr/>
      </dsp:nvSpPr>
      <dsp:spPr>
        <a:xfrm>
          <a:off x="3441395" y="2527341"/>
          <a:ext cx="2927812" cy="105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kern="1200" dirty="0"/>
            <a:t>Is pay in line with market rate?</a:t>
          </a:r>
          <a:endParaRPr lang="en-US" sz="1200" kern="1200" dirty="0"/>
        </a:p>
        <a:p>
          <a:pPr marL="0" lvl="0" indent="0" algn="ctr" defTabSz="533400">
            <a:lnSpc>
              <a:spcPct val="100000"/>
            </a:lnSpc>
            <a:spcBef>
              <a:spcPct val="0"/>
            </a:spcBef>
            <a:spcAft>
              <a:spcPct val="35000"/>
            </a:spcAft>
            <a:buNone/>
          </a:pPr>
          <a:r>
            <a:rPr lang="en-GB" sz="1200" kern="1200" dirty="0"/>
            <a:t>What is the culture like?</a:t>
          </a:r>
          <a:endParaRPr lang="en-US" sz="1200" kern="1200" dirty="0"/>
        </a:p>
        <a:p>
          <a:pPr marL="0" lvl="0" indent="0" algn="ctr" defTabSz="533400">
            <a:lnSpc>
              <a:spcPct val="100000"/>
            </a:lnSpc>
            <a:spcBef>
              <a:spcPct val="0"/>
            </a:spcBef>
            <a:spcAft>
              <a:spcPct val="35000"/>
            </a:spcAft>
            <a:buNone/>
          </a:pPr>
          <a:r>
            <a:rPr lang="en-GB" sz="1200" kern="1200" dirty="0"/>
            <a:t>Do you have outstanding complaints or tribunal claims?</a:t>
          </a:r>
          <a:endParaRPr lang="en-US" sz="1200" kern="1200" dirty="0"/>
        </a:p>
        <a:p>
          <a:pPr marL="0" lvl="0" indent="0" algn="ctr" defTabSz="533400">
            <a:lnSpc>
              <a:spcPct val="100000"/>
            </a:lnSpc>
            <a:spcBef>
              <a:spcPct val="0"/>
            </a:spcBef>
            <a:spcAft>
              <a:spcPct val="35000"/>
            </a:spcAft>
            <a:buNone/>
          </a:pPr>
          <a:r>
            <a:rPr lang="en-GB" sz="1200" kern="1200"/>
            <a:t>Do you have underperforming employees?</a:t>
          </a:r>
          <a:endParaRPr lang="en-US" sz="1200" kern="1200"/>
        </a:p>
      </dsp:txBody>
      <dsp:txXfrm>
        <a:off x="3441395" y="2527341"/>
        <a:ext cx="2927812" cy="1051010"/>
      </dsp:txXfrm>
    </dsp:sp>
    <dsp:sp modelId="{77760369-91B4-43D8-851F-851E8EB4DEA5}">
      <dsp:nvSpPr>
        <dsp:cNvPr id="0" name=""/>
        <dsp:cNvSpPr/>
      </dsp:nvSpPr>
      <dsp:spPr>
        <a:xfrm>
          <a:off x="7833114" y="850401"/>
          <a:ext cx="1024734" cy="10247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7E5AF-3E3B-4D1A-87AA-45796143F060}">
      <dsp:nvSpPr>
        <dsp:cNvPr id="0" name=""/>
        <dsp:cNvSpPr/>
      </dsp:nvSpPr>
      <dsp:spPr>
        <a:xfrm>
          <a:off x="6881575" y="1992437"/>
          <a:ext cx="2927812" cy="480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GB" sz="1600" kern="1200"/>
            <a:t>Resolving workplace issues</a:t>
          </a:r>
          <a:endParaRPr lang="en-US" sz="1600" kern="1200"/>
        </a:p>
      </dsp:txBody>
      <dsp:txXfrm>
        <a:off x="6881575" y="1992437"/>
        <a:ext cx="2927812" cy="480344"/>
      </dsp:txXfrm>
    </dsp:sp>
    <dsp:sp modelId="{1E51E5F6-04E2-4588-886A-962B06C08143}">
      <dsp:nvSpPr>
        <dsp:cNvPr id="0" name=""/>
        <dsp:cNvSpPr/>
      </dsp:nvSpPr>
      <dsp:spPr>
        <a:xfrm>
          <a:off x="6881575" y="2527341"/>
          <a:ext cx="2927812" cy="105101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May 12,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28687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May 12,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717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May 12,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1383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May 12,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3968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May 12,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55041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May 12,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3196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May 12,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297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May 12,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581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May 12,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90626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May 12,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8023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May 12,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35055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May 12,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382744101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50" r:id="rId7"/>
    <p:sldLayoutId id="2147483746" r:id="rId8"/>
    <p:sldLayoutId id="2147483747" r:id="rId9"/>
    <p:sldLayoutId id="2147483748" r:id="rId10"/>
    <p:sldLayoutId id="2147483749"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342306-C49E-412B-A56A-67DBDDD05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bstract watercolor pattern on a white background">
            <a:extLst>
              <a:ext uri="{FF2B5EF4-FFF2-40B4-BE49-F238E27FC236}">
                <a16:creationId xmlns:a16="http://schemas.microsoft.com/office/drawing/2014/main" id="{C90A45B6-0256-8559-39EC-27703DBEAA37}"/>
              </a:ext>
            </a:extLst>
          </p:cNvPr>
          <p:cNvPicPr>
            <a:picLocks noChangeAspect="1"/>
          </p:cNvPicPr>
          <p:nvPr/>
        </p:nvPicPr>
        <p:blipFill rotWithShape="1">
          <a:blip r:embed="rId2"/>
          <a:srcRect t="14644" b="1086"/>
          <a:stretch/>
        </p:blipFill>
        <p:spPr>
          <a:xfrm>
            <a:off x="-1" y="10"/>
            <a:ext cx="12192000" cy="6857991"/>
          </a:xfrm>
          <a:custGeom>
            <a:avLst/>
            <a:gdLst/>
            <a:ahLst/>
            <a:cxnLst/>
            <a:rect l="l" t="t" r="r" b="b"/>
            <a:pathLst>
              <a:path w="12192000" h="6858001">
                <a:moveTo>
                  <a:pt x="424170" y="5138037"/>
                </a:moveTo>
                <a:cubicBezTo>
                  <a:pt x="420631" y="5139454"/>
                  <a:pt x="416160" y="5142711"/>
                  <a:pt x="409816" y="5148812"/>
                </a:cubicBezTo>
                <a:cubicBezTo>
                  <a:pt x="384513" y="5138857"/>
                  <a:pt x="376759" y="5150303"/>
                  <a:pt x="338986" y="5151800"/>
                </a:cubicBezTo>
                <a:cubicBezTo>
                  <a:pt x="325123" y="5143154"/>
                  <a:pt x="312164" y="5144939"/>
                  <a:pt x="298810" y="5149975"/>
                </a:cubicBezTo>
                <a:cubicBezTo>
                  <a:pt x="263615" y="5143861"/>
                  <a:pt x="229134" y="5149769"/>
                  <a:pt x="188339" y="5148846"/>
                </a:cubicBezTo>
                <a:cubicBezTo>
                  <a:pt x="146705" y="5135892"/>
                  <a:pt x="120710" y="5151713"/>
                  <a:pt x="77129" y="5150650"/>
                </a:cubicBezTo>
                <a:cubicBezTo>
                  <a:pt x="38418" y="5128290"/>
                  <a:pt x="43948" y="5173219"/>
                  <a:pt x="8098" y="5168295"/>
                </a:cubicBezTo>
                <a:lnTo>
                  <a:pt x="1" y="5165746"/>
                </a:lnTo>
                <a:lnTo>
                  <a:pt x="1" y="6858000"/>
                </a:lnTo>
                <a:lnTo>
                  <a:pt x="10232860" y="6858000"/>
                </a:lnTo>
                <a:lnTo>
                  <a:pt x="10220407" y="6835765"/>
                </a:lnTo>
                <a:cubicBezTo>
                  <a:pt x="10182003" y="6791243"/>
                  <a:pt x="10087600" y="6802565"/>
                  <a:pt x="10022026" y="6757762"/>
                </a:cubicBezTo>
                <a:cubicBezTo>
                  <a:pt x="9975094" y="6742036"/>
                  <a:pt x="9890498" y="6761609"/>
                  <a:pt x="9882203" y="6723651"/>
                </a:cubicBezTo>
                <a:cubicBezTo>
                  <a:pt x="9854598" y="6741435"/>
                  <a:pt x="9842217" y="6703212"/>
                  <a:pt x="9818566" y="6696063"/>
                </a:cubicBezTo>
                <a:cubicBezTo>
                  <a:pt x="9795728" y="6706492"/>
                  <a:pt x="9788960" y="6693053"/>
                  <a:pt x="9771904" y="6687476"/>
                </a:cubicBezTo>
                <a:cubicBezTo>
                  <a:pt x="9761819" y="6694575"/>
                  <a:pt x="9746945" y="6691639"/>
                  <a:pt x="9744274" y="6680895"/>
                </a:cubicBezTo>
                <a:cubicBezTo>
                  <a:pt x="9757100" y="6659288"/>
                  <a:pt x="9702280" y="6661999"/>
                  <a:pt x="9702272" y="6645623"/>
                </a:cubicBezTo>
                <a:cubicBezTo>
                  <a:pt x="9672878" y="6637308"/>
                  <a:pt x="9536850" y="6635434"/>
                  <a:pt x="9520815" y="6606549"/>
                </a:cubicBezTo>
                <a:cubicBezTo>
                  <a:pt x="9462694" y="6584419"/>
                  <a:pt x="9364629" y="6609780"/>
                  <a:pt x="9338854" y="6604752"/>
                </a:cubicBezTo>
                <a:cubicBezTo>
                  <a:pt x="9301826" y="6646470"/>
                  <a:pt x="9206253" y="6504340"/>
                  <a:pt x="9096712" y="6483405"/>
                </a:cubicBezTo>
                <a:cubicBezTo>
                  <a:pt x="9080776" y="6485371"/>
                  <a:pt x="9072854" y="6483990"/>
                  <a:pt x="9071445" y="6472839"/>
                </a:cubicBezTo>
                <a:cubicBezTo>
                  <a:pt x="9037733" y="6465416"/>
                  <a:pt x="9013244" y="6434113"/>
                  <a:pt x="8985766" y="6442932"/>
                </a:cubicBezTo>
                <a:cubicBezTo>
                  <a:pt x="8957782" y="6428350"/>
                  <a:pt x="8922645" y="6396528"/>
                  <a:pt x="8903538" y="6385345"/>
                </a:cubicBezTo>
                <a:lnTo>
                  <a:pt x="8874169" y="6368574"/>
                </a:lnTo>
                <a:lnTo>
                  <a:pt x="8861902" y="6365959"/>
                </a:lnTo>
                <a:lnTo>
                  <a:pt x="8853873" y="6369328"/>
                </a:lnTo>
                <a:lnTo>
                  <a:pt x="8834271" y="6361166"/>
                </a:lnTo>
                <a:cubicBezTo>
                  <a:pt x="8817275" y="6357159"/>
                  <a:pt x="8768811" y="6350946"/>
                  <a:pt x="8751898" y="6345286"/>
                </a:cubicBezTo>
                <a:cubicBezTo>
                  <a:pt x="8748776" y="6336482"/>
                  <a:pt x="8742014" y="6330840"/>
                  <a:pt x="8732794" y="6327212"/>
                </a:cubicBezTo>
                <a:lnTo>
                  <a:pt x="8711457" y="6323423"/>
                </a:lnTo>
                <a:lnTo>
                  <a:pt x="8698945" y="6311035"/>
                </a:lnTo>
                <a:cubicBezTo>
                  <a:pt x="8693307" y="6308234"/>
                  <a:pt x="8686288" y="6307695"/>
                  <a:pt x="8676966" y="6311045"/>
                </a:cubicBezTo>
                <a:cubicBezTo>
                  <a:pt x="8659160" y="6306470"/>
                  <a:pt x="8609036" y="6288869"/>
                  <a:pt x="8592109" y="6283578"/>
                </a:cubicBezTo>
                <a:lnTo>
                  <a:pt x="8575406" y="6279301"/>
                </a:lnTo>
                <a:lnTo>
                  <a:pt x="8567743" y="6271333"/>
                </a:lnTo>
                <a:cubicBezTo>
                  <a:pt x="8560971" y="6265479"/>
                  <a:pt x="8553359" y="6261637"/>
                  <a:pt x="8544105" y="6262067"/>
                </a:cubicBezTo>
                <a:lnTo>
                  <a:pt x="8534981" y="6264544"/>
                </a:lnTo>
                <a:cubicBezTo>
                  <a:pt x="8534770" y="6263238"/>
                  <a:pt x="8534558" y="6261934"/>
                  <a:pt x="8534347" y="6260628"/>
                </a:cubicBezTo>
                <a:cubicBezTo>
                  <a:pt x="8534165" y="6254552"/>
                  <a:pt x="8531548" y="6248727"/>
                  <a:pt x="8502329" y="6245007"/>
                </a:cubicBezTo>
                <a:cubicBezTo>
                  <a:pt x="8484064" y="6230757"/>
                  <a:pt x="8460296" y="6219075"/>
                  <a:pt x="8433327" y="6211089"/>
                </a:cubicBezTo>
                <a:cubicBezTo>
                  <a:pt x="8427709" y="6216009"/>
                  <a:pt x="8420390" y="6205541"/>
                  <a:pt x="8415974" y="6202794"/>
                </a:cubicBezTo>
                <a:cubicBezTo>
                  <a:pt x="8414286" y="6206457"/>
                  <a:pt x="8402161" y="6205639"/>
                  <a:pt x="8399490" y="6201686"/>
                </a:cubicBezTo>
                <a:cubicBezTo>
                  <a:pt x="8320765" y="6169327"/>
                  <a:pt x="8353074" y="6214472"/>
                  <a:pt x="8311484" y="6182351"/>
                </a:cubicBezTo>
                <a:cubicBezTo>
                  <a:pt x="8303469" y="6179348"/>
                  <a:pt x="8296282" y="6179741"/>
                  <a:pt x="8289612" y="6181576"/>
                </a:cubicBezTo>
                <a:lnTo>
                  <a:pt x="8279273" y="6185905"/>
                </a:lnTo>
                <a:lnTo>
                  <a:pt x="8247464" y="6169167"/>
                </a:lnTo>
                <a:cubicBezTo>
                  <a:pt x="8231409" y="6162506"/>
                  <a:pt x="8214145" y="6156986"/>
                  <a:pt x="8196077" y="6152768"/>
                </a:cubicBezTo>
                <a:cubicBezTo>
                  <a:pt x="8190058" y="6159824"/>
                  <a:pt x="8178350" y="6146423"/>
                  <a:pt x="8172107" y="6143116"/>
                </a:cubicBezTo>
                <a:cubicBezTo>
                  <a:pt x="8170795" y="6148161"/>
                  <a:pt x="8155185" y="6148083"/>
                  <a:pt x="8150882" y="6143014"/>
                </a:cubicBezTo>
                <a:cubicBezTo>
                  <a:pt x="8043325" y="6106278"/>
                  <a:pt x="8094757" y="6164012"/>
                  <a:pt x="8034498" y="6124492"/>
                </a:cubicBezTo>
                <a:cubicBezTo>
                  <a:pt x="8023614" y="6121142"/>
                  <a:pt x="8014563" y="6122270"/>
                  <a:pt x="8006497" y="6125284"/>
                </a:cubicBezTo>
                <a:lnTo>
                  <a:pt x="7991273" y="6133623"/>
                </a:lnTo>
                <a:lnTo>
                  <a:pt x="7982265" y="6128245"/>
                </a:lnTo>
                <a:cubicBezTo>
                  <a:pt x="7944891" y="6121713"/>
                  <a:pt x="7931226" y="6130583"/>
                  <a:pt x="7912085" y="6116164"/>
                </a:cubicBezTo>
                <a:cubicBezTo>
                  <a:pt x="7878698" y="6108552"/>
                  <a:pt x="7840370" y="6103928"/>
                  <a:pt x="7810187" y="6096690"/>
                </a:cubicBezTo>
                <a:cubicBezTo>
                  <a:pt x="7796246" y="6076752"/>
                  <a:pt x="7753799" y="6081964"/>
                  <a:pt x="7730989" y="6072734"/>
                </a:cubicBezTo>
                <a:cubicBezTo>
                  <a:pt x="7721214" y="6064442"/>
                  <a:pt x="7713300" y="6061979"/>
                  <a:pt x="7700459" y="6067006"/>
                </a:cubicBezTo>
                <a:cubicBezTo>
                  <a:pt x="7655845" y="6027129"/>
                  <a:pt x="7669185" y="6060343"/>
                  <a:pt x="7623221" y="6040209"/>
                </a:cubicBezTo>
                <a:cubicBezTo>
                  <a:pt x="7584174" y="6020582"/>
                  <a:pt x="7538418" y="6004445"/>
                  <a:pt x="7505047" y="5967561"/>
                </a:cubicBezTo>
                <a:cubicBezTo>
                  <a:pt x="7499654" y="5957788"/>
                  <a:pt x="7482081" y="5951500"/>
                  <a:pt x="7465796" y="5953517"/>
                </a:cubicBezTo>
                <a:cubicBezTo>
                  <a:pt x="7462992" y="5953864"/>
                  <a:pt x="7460335" y="5954450"/>
                  <a:pt x="7457905" y="5955255"/>
                </a:cubicBezTo>
                <a:cubicBezTo>
                  <a:pt x="7438909" y="5929939"/>
                  <a:pt x="7419483" y="5937312"/>
                  <a:pt x="7412223" y="5921118"/>
                </a:cubicBezTo>
                <a:cubicBezTo>
                  <a:pt x="7372805" y="5907834"/>
                  <a:pt x="7334821" y="5915363"/>
                  <a:pt x="7327761" y="5901038"/>
                </a:cubicBezTo>
                <a:cubicBezTo>
                  <a:pt x="7306340" y="5897895"/>
                  <a:pt x="7272477" y="5906823"/>
                  <a:pt x="7261184" y="5890673"/>
                </a:cubicBezTo>
                <a:cubicBezTo>
                  <a:pt x="7255248" y="5901086"/>
                  <a:pt x="7239803" y="5877939"/>
                  <a:pt x="7225085" y="5882795"/>
                </a:cubicBezTo>
                <a:cubicBezTo>
                  <a:pt x="7214264" y="5887405"/>
                  <a:pt x="7207054" y="5881458"/>
                  <a:pt x="7197451" y="5879354"/>
                </a:cubicBezTo>
                <a:cubicBezTo>
                  <a:pt x="7183450" y="5882063"/>
                  <a:pt x="7143816" y="5866354"/>
                  <a:pt x="7134462" y="5858264"/>
                </a:cubicBezTo>
                <a:cubicBezTo>
                  <a:pt x="7113779" y="5832126"/>
                  <a:pt x="7050656" y="5838460"/>
                  <a:pt x="7033126" y="5818152"/>
                </a:cubicBezTo>
                <a:cubicBezTo>
                  <a:pt x="7025879" y="5814394"/>
                  <a:pt x="7018444" y="5812123"/>
                  <a:pt x="7010931" y="5810784"/>
                </a:cubicBezTo>
                <a:lnTo>
                  <a:pt x="6965772" y="5809570"/>
                </a:lnTo>
                <a:cubicBezTo>
                  <a:pt x="6958379" y="5809773"/>
                  <a:pt x="6951122" y="5809811"/>
                  <a:pt x="6944112" y="5809138"/>
                </a:cubicBezTo>
                <a:cubicBezTo>
                  <a:pt x="6958919" y="5787231"/>
                  <a:pt x="6886934" y="5799790"/>
                  <a:pt x="6910662" y="5784032"/>
                </a:cubicBezTo>
                <a:cubicBezTo>
                  <a:pt x="6874725" y="5776519"/>
                  <a:pt x="6864413" y="5762624"/>
                  <a:pt x="6827210" y="5751855"/>
                </a:cubicBezTo>
                <a:lnTo>
                  <a:pt x="6687442" y="5719421"/>
                </a:lnTo>
                <a:cubicBezTo>
                  <a:pt x="6635980" y="5699070"/>
                  <a:pt x="6610828" y="5697607"/>
                  <a:pt x="6564352" y="5686060"/>
                </a:cubicBezTo>
                <a:cubicBezTo>
                  <a:pt x="6528033" y="5637185"/>
                  <a:pt x="6494010" y="5648754"/>
                  <a:pt x="6467880" y="5616169"/>
                </a:cubicBezTo>
                <a:cubicBezTo>
                  <a:pt x="6416367" y="5601837"/>
                  <a:pt x="6419822" y="5586932"/>
                  <a:pt x="6362159" y="5586807"/>
                </a:cubicBezTo>
                <a:lnTo>
                  <a:pt x="6310657" y="5553477"/>
                </a:lnTo>
                <a:cubicBezTo>
                  <a:pt x="6299083" y="5546856"/>
                  <a:pt x="6295885" y="5548752"/>
                  <a:pt x="6292713" y="5547078"/>
                </a:cubicBezTo>
                <a:lnTo>
                  <a:pt x="6291623" y="5543429"/>
                </a:lnTo>
                <a:lnTo>
                  <a:pt x="6281704" y="5538282"/>
                </a:lnTo>
                <a:lnTo>
                  <a:pt x="6264107" y="5526263"/>
                </a:lnTo>
                <a:lnTo>
                  <a:pt x="6258989" y="5525777"/>
                </a:lnTo>
                <a:lnTo>
                  <a:pt x="6229603" y="5510395"/>
                </a:lnTo>
                <a:lnTo>
                  <a:pt x="6228332" y="5511020"/>
                </a:lnTo>
                <a:cubicBezTo>
                  <a:pt x="6224808" y="5512072"/>
                  <a:pt x="6220944" y="5512187"/>
                  <a:pt x="6216260" y="5510345"/>
                </a:cubicBezTo>
                <a:cubicBezTo>
                  <a:pt x="6210740" y="5525445"/>
                  <a:pt x="6208492" y="5513908"/>
                  <a:pt x="6195167" y="5507142"/>
                </a:cubicBezTo>
                <a:cubicBezTo>
                  <a:pt x="6176634" y="5504447"/>
                  <a:pt x="6121193" y="5496797"/>
                  <a:pt x="6105064" y="5494176"/>
                </a:cubicBezTo>
                <a:lnTo>
                  <a:pt x="6098392" y="5491417"/>
                </a:lnTo>
                <a:lnTo>
                  <a:pt x="6098057" y="5491548"/>
                </a:lnTo>
                <a:cubicBezTo>
                  <a:pt x="6096177" y="5491345"/>
                  <a:pt x="6093821" y="5490586"/>
                  <a:pt x="6090617" y="5489007"/>
                </a:cubicBezTo>
                <a:lnTo>
                  <a:pt x="6086227" y="5486388"/>
                </a:lnTo>
                <a:lnTo>
                  <a:pt x="6073282" y="5481036"/>
                </a:lnTo>
                <a:lnTo>
                  <a:pt x="6067488" y="5480426"/>
                </a:lnTo>
                <a:cubicBezTo>
                  <a:pt x="6040063" y="5480093"/>
                  <a:pt x="5951728" y="5481604"/>
                  <a:pt x="5908730" y="5479037"/>
                </a:cubicBezTo>
                <a:cubicBezTo>
                  <a:pt x="5872265" y="5473380"/>
                  <a:pt x="5839094" y="5474990"/>
                  <a:pt x="5809501" y="5465027"/>
                </a:cubicBezTo>
                <a:cubicBezTo>
                  <a:pt x="5795691" y="5468278"/>
                  <a:pt x="5783378" y="5468468"/>
                  <a:pt x="5773910" y="5458581"/>
                </a:cubicBezTo>
                <a:cubicBezTo>
                  <a:pt x="5739320" y="5455590"/>
                  <a:pt x="5728309" y="5465623"/>
                  <a:pt x="5708984" y="5453146"/>
                </a:cubicBezTo>
                <a:cubicBezTo>
                  <a:pt x="5685394" y="5468413"/>
                  <a:pt x="5685992" y="5461186"/>
                  <a:pt x="5678327" y="5454412"/>
                </a:cubicBezTo>
                <a:lnTo>
                  <a:pt x="5677140" y="5453823"/>
                </a:lnTo>
                <a:lnTo>
                  <a:pt x="5673887" y="5456023"/>
                </a:lnTo>
                <a:lnTo>
                  <a:pt x="5668198" y="5456346"/>
                </a:lnTo>
                <a:lnTo>
                  <a:pt x="5653664" y="5453106"/>
                </a:lnTo>
                <a:lnTo>
                  <a:pt x="5648366" y="5451209"/>
                </a:lnTo>
                <a:cubicBezTo>
                  <a:pt x="5644655" y="5450154"/>
                  <a:pt x="5642109" y="5449779"/>
                  <a:pt x="5640260" y="5449878"/>
                </a:cubicBezTo>
                <a:lnTo>
                  <a:pt x="5640006" y="5450061"/>
                </a:lnTo>
                <a:lnTo>
                  <a:pt x="5632515" y="5448391"/>
                </a:lnTo>
                <a:cubicBezTo>
                  <a:pt x="5619998" y="5445077"/>
                  <a:pt x="5607933" y="5441385"/>
                  <a:pt x="5596539" y="5437486"/>
                </a:cubicBezTo>
                <a:cubicBezTo>
                  <a:pt x="5583544" y="5447920"/>
                  <a:pt x="5543214" y="5426318"/>
                  <a:pt x="5542416" y="5449938"/>
                </a:cubicBezTo>
                <a:cubicBezTo>
                  <a:pt x="5526882" y="5445355"/>
                  <a:pt x="5519529" y="5434267"/>
                  <a:pt x="5521246" y="5450133"/>
                </a:cubicBezTo>
                <a:cubicBezTo>
                  <a:pt x="5516029" y="5449054"/>
                  <a:pt x="5512471" y="5449786"/>
                  <a:pt x="5509658" y="5451392"/>
                </a:cubicBezTo>
                <a:lnTo>
                  <a:pt x="5508753" y="5452216"/>
                </a:lnTo>
                <a:lnTo>
                  <a:pt x="5469291" y="5441993"/>
                </a:lnTo>
                <a:lnTo>
                  <a:pt x="5447375" y="5432879"/>
                </a:lnTo>
                <a:lnTo>
                  <a:pt x="5435760" y="5429360"/>
                </a:lnTo>
                <a:lnTo>
                  <a:pt x="5433081" y="5425914"/>
                </a:lnTo>
                <a:cubicBezTo>
                  <a:pt x="5429853" y="5423556"/>
                  <a:pt x="5424794" y="5421926"/>
                  <a:pt x="5415630" y="5421963"/>
                </a:cubicBezTo>
                <a:lnTo>
                  <a:pt x="5413399" y="5422434"/>
                </a:lnTo>
                <a:lnTo>
                  <a:pt x="5399853" y="5415736"/>
                </a:lnTo>
                <a:cubicBezTo>
                  <a:pt x="5395637" y="5412982"/>
                  <a:pt x="5392091" y="5409780"/>
                  <a:pt x="5389520" y="5405967"/>
                </a:cubicBezTo>
                <a:cubicBezTo>
                  <a:pt x="5335580" y="5415065"/>
                  <a:pt x="5292600" y="5391357"/>
                  <a:pt x="5237937" y="5385377"/>
                </a:cubicBezTo>
                <a:cubicBezTo>
                  <a:pt x="5207993" y="5376752"/>
                  <a:pt x="5126456" y="5381084"/>
                  <a:pt x="5119496" y="5352643"/>
                </a:cubicBezTo>
                <a:cubicBezTo>
                  <a:pt x="5080107" y="5344358"/>
                  <a:pt x="5054089" y="5342197"/>
                  <a:pt x="5001601" y="5335667"/>
                </a:cubicBezTo>
                <a:cubicBezTo>
                  <a:pt x="4950440" y="5305462"/>
                  <a:pt x="4862311" y="5312335"/>
                  <a:pt x="4801046" y="5292281"/>
                </a:cubicBezTo>
                <a:cubicBezTo>
                  <a:pt x="4760767" y="5309390"/>
                  <a:pt x="4784753" y="5291346"/>
                  <a:pt x="4747748" y="5289636"/>
                </a:cubicBezTo>
                <a:cubicBezTo>
                  <a:pt x="4762748" y="5270206"/>
                  <a:pt x="4701198" y="5294183"/>
                  <a:pt x="4705062" y="5270079"/>
                </a:cubicBezTo>
                <a:cubicBezTo>
                  <a:pt x="4698206" y="5270532"/>
                  <a:pt x="4691442" y="5271728"/>
                  <a:pt x="4684625" y="5273113"/>
                </a:cubicBezTo>
                <a:lnTo>
                  <a:pt x="4681053" y="5273825"/>
                </a:lnTo>
                <a:lnTo>
                  <a:pt x="4667771" y="5272561"/>
                </a:lnTo>
                <a:lnTo>
                  <a:pt x="4662767" y="5277347"/>
                </a:lnTo>
                <a:lnTo>
                  <a:pt x="4641874" y="5279132"/>
                </a:lnTo>
                <a:cubicBezTo>
                  <a:pt x="4634243" y="5279004"/>
                  <a:pt x="4626260" y="5277939"/>
                  <a:pt x="4617779" y="5275371"/>
                </a:cubicBezTo>
                <a:cubicBezTo>
                  <a:pt x="4598555" y="5262359"/>
                  <a:pt x="4562195" y="5268321"/>
                  <a:pt x="4532041" y="5262571"/>
                </a:cubicBezTo>
                <a:lnTo>
                  <a:pt x="4518829" y="5257331"/>
                </a:lnTo>
                <a:lnTo>
                  <a:pt x="4472184" y="5254623"/>
                </a:lnTo>
                <a:cubicBezTo>
                  <a:pt x="4459012" y="5253412"/>
                  <a:pt x="4445463" y="5251669"/>
                  <a:pt x="4431409" y="5248968"/>
                </a:cubicBezTo>
                <a:lnTo>
                  <a:pt x="4405730" y="5242275"/>
                </a:lnTo>
                <a:lnTo>
                  <a:pt x="4398381" y="5243052"/>
                </a:lnTo>
                <a:cubicBezTo>
                  <a:pt x="4386449" y="5240842"/>
                  <a:pt x="4372252" y="5231428"/>
                  <a:pt x="4371649" y="5239888"/>
                </a:cubicBezTo>
                <a:lnTo>
                  <a:pt x="4358886" y="5234795"/>
                </a:lnTo>
                <a:lnTo>
                  <a:pt x="4343991" y="5239146"/>
                </a:lnTo>
                <a:cubicBezTo>
                  <a:pt x="4342160" y="5240427"/>
                  <a:pt x="4340669" y="5241867"/>
                  <a:pt x="4339562" y="5243414"/>
                </a:cubicBezTo>
                <a:lnTo>
                  <a:pt x="4321286" y="5238121"/>
                </a:lnTo>
                <a:lnTo>
                  <a:pt x="4304714" y="5240253"/>
                </a:lnTo>
                <a:lnTo>
                  <a:pt x="4292026" y="5234939"/>
                </a:lnTo>
                <a:lnTo>
                  <a:pt x="4286278" y="5234703"/>
                </a:lnTo>
                <a:lnTo>
                  <a:pt x="4271843" y="5234718"/>
                </a:lnTo>
                <a:cubicBezTo>
                  <a:pt x="4264335" y="5235163"/>
                  <a:pt x="4255896" y="5235803"/>
                  <a:pt x="4246654" y="5235901"/>
                </a:cubicBezTo>
                <a:lnTo>
                  <a:pt x="4239016" y="5235376"/>
                </a:lnTo>
                <a:lnTo>
                  <a:pt x="4220827" y="5240574"/>
                </a:lnTo>
                <a:cubicBezTo>
                  <a:pt x="4207542" y="5244578"/>
                  <a:pt x="4197250" y="5247055"/>
                  <a:pt x="4187718" y="5242092"/>
                </a:cubicBezTo>
                <a:cubicBezTo>
                  <a:pt x="4168223" y="5246878"/>
                  <a:pt x="4150621" y="5266466"/>
                  <a:pt x="4126557" y="5256449"/>
                </a:cubicBezTo>
                <a:cubicBezTo>
                  <a:pt x="4131887" y="5267539"/>
                  <a:pt x="4097973" y="5252921"/>
                  <a:pt x="4091247" y="5262278"/>
                </a:cubicBezTo>
                <a:cubicBezTo>
                  <a:pt x="4087295" y="5270061"/>
                  <a:pt x="4076085" y="5267439"/>
                  <a:pt x="4066683" y="5268982"/>
                </a:cubicBezTo>
                <a:cubicBezTo>
                  <a:pt x="4058472" y="5276231"/>
                  <a:pt x="4012988" y="5276524"/>
                  <a:pt x="3998089" y="5272801"/>
                </a:cubicBezTo>
                <a:cubicBezTo>
                  <a:pt x="3957293" y="5257428"/>
                  <a:pt x="3914679" y="5285025"/>
                  <a:pt x="3881853" y="5273593"/>
                </a:cubicBezTo>
                <a:cubicBezTo>
                  <a:pt x="3872698" y="5272881"/>
                  <a:pt x="3864806" y="5273518"/>
                  <a:pt x="3857744" y="5274992"/>
                </a:cubicBezTo>
                <a:lnTo>
                  <a:pt x="3839551" y="5281090"/>
                </a:lnTo>
                <a:lnTo>
                  <a:pt x="3837537" y="5286771"/>
                </a:lnTo>
                <a:lnTo>
                  <a:pt x="3824683" y="5288326"/>
                </a:lnTo>
                <a:lnTo>
                  <a:pt x="3821794" y="5289763"/>
                </a:lnTo>
                <a:cubicBezTo>
                  <a:pt x="3816288" y="5292529"/>
                  <a:pt x="3810733" y="5295104"/>
                  <a:pt x="3804690" y="5296977"/>
                </a:cubicBezTo>
                <a:cubicBezTo>
                  <a:pt x="3795266" y="5272832"/>
                  <a:pt x="3751743" y="5308922"/>
                  <a:pt x="3755041" y="5286973"/>
                </a:cubicBezTo>
                <a:cubicBezTo>
                  <a:pt x="3720203" y="5293060"/>
                  <a:pt x="3732482" y="5270571"/>
                  <a:pt x="3704762" y="5295563"/>
                </a:cubicBezTo>
                <a:cubicBezTo>
                  <a:pt x="3637817" y="5288966"/>
                  <a:pt x="3560727" y="5314057"/>
                  <a:pt x="3497584" y="5295519"/>
                </a:cubicBezTo>
                <a:cubicBezTo>
                  <a:pt x="3511130" y="5304942"/>
                  <a:pt x="3477973" y="5318025"/>
                  <a:pt x="3458496" y="5316179"/>
                </a:cubicBezTo>
                <a:cubicBezTo>
                  <a:pt x="3417933" y="5316399"/>
                  <a:pt x="3316199" y="5298099"/>
                  <a:pt x="3254204" y="5296839"/>
                </a:cubicBezTo>
                <a:cubicBezTo>
                  <a:pt x="3200880" y="5302485"/>
                  <a:pt x="3229929" y="5295584"/>
                  <a:pt x="3185377" y="5315679"/>
                </a:cubicBezTo>
                <a:cubicBezTo>
                  <a:pt x="3180970" y="5312524"/>
                  <a:pt x="3144223" y="5310167"/>
                  <a:pt x="3138878" y="5308383"/>
                </a:cubicBezTo>
                <a:lnTo>
                  <a:pt x="3101673" y="5301204"/>
                </a:lnTo>
                <a:lnTo>
                  <a:pt x="3071638" y="5298594"/>
                </a:lnTo>
                <a:cubicBezTo>
                  <a:pt x="3063259" y="5300547"/>
                  <a:pt x="3057747" y="5300029"/>
                  <a:pt x="3053518" y="5298419"/>
                </a:cubicBezTo>
                <a:lnTo>
                  <a:pt x="3049209" y="5295645"/>
                </a:lnTo>
                <a:lnTo>
                  <a:pt x="3011678" y="5290430"/>
                </a:lnTo>
                <a:lnTo>
                  <a:pt x="3007273" y="5291804"/>
                </a:lnTo>
                <a:lnTo>
                  <a:pt x="2969616" y="5289775"/>
                </a:lnTo>
                <a:cubicBezTo>
                  <a:pt x="2967901" y="5291919"/>
                  <a:pt x="2965033" y="5293372"/>
                  <a:pt x="2959671" y="5293419"/>
                </a:cubicBezTo>
                <a:cubicBezTo>
                  <a:pt x="2969778" y="5308421"/>
                  <a:pt x="2957077" y="5299224"/>
                  <a:pt x="2940370" y="5298037"/>
                </a:cubicBezTo>
                <a:cubicBezTo>
                  <a:pt x="2952343" y="5321071"/>
                  <a:pt x="2903756" y="5308593"/>
                  <a:pt x="2897455" y="5321415"/>
                </a:cubicBezTo>
                <a:cubicBezTo>
                  <a:pt x="2884914" y="5320025"/>
                  <a:pt x="2871868" y="5318973"/>
                  <a:pt x="2858612" y="5318386"/>
                </a:cubicBezTo>
                <a:lnTo>
                  <a:pt x="2850847" y="5318336"/>
                </a:lnTo>
                <a:cubicBezTo>
                  <a:pt x="2850802" y="5318412"/>
                  <a:pt x="2850758" y="5318489"/>
                  <a:pt x="2850713" y="5318566"/>
                </a:cubicBezTo>
                <a:cubicBezTo>
                  <a:pt x="2849071" y="5319049"/>
                  <a:pt x="2846535" y="5319218"/>
                  <a:pt x="2842565" y="5318974"/>
                </a:cubicBezTo>
                <a:lnTo>
                  <a:pt x="2836689" y="5318244"/>
                </a:lnTo>
                <a:lnTo>
                  <a:pt x="2821624" y="5318147"/>
                </a:lnTo>
                <a:lnTo>
                  <a:pt x="2816581" y="5319651"/>
                </a:lnTo>
                <a:lnTo>
                  <a:pt x="2814783" y="5322463"/>
                </a:lnTo>
                <a:lnTo>
                  <a:pt x="2813379" y="5322140"/>
                </a:lnTo>
                <a:cubicBezTo>
                  <a:pt x="2802709" y="5317184"/>
                  <a:pt x="2799370" y="5310064"/>
                  <a:pt x="2785957" y="5329779"/>
                </a:cubicBezTo>
                <a:cubicBezTo>
                  <a:pt x="2761532" y="5321742"/>
                  <a:pt x="2756836" y="5333761"/>
                  <a:pt x="2723518" y="5338101"/>
                </a:cubicBezTo>
                <a:cubicBezTo>
                  <a:pt x="2709522" y="5330511"/>
                  <a:pt x="2698336" y="5333270"/>
                  <a:pt x="2687427" y="5339308"/>
                </a:cubicBezTo>
                <a:cubicBezTo>
                  <a:pt x="2654941" y="5335853"/>
                  <a:pt x="2625399" y="5344352"/>
                  <a:pt x="2588930" y="5346504"/>
                </a:cubicBezTo>
                <a:cubicBezTo>
                  <a:pt x="2549402" y="5336705"/>
                  <a:pt x="2529317" y="5354466"/>
                  <a:pt x="2490342" y="5356688"/>
                </a:cubicBezTo>
                <a:cubicBezTo>
                  <a:pt x="2456446" y="5339697"/>
                  <a:pt x="2462590" y="5371614"/>
                  <a:pt x="2442656" y="5378373"/>
                </a:cubicBezTo>
                <a:lnTo>
                  <a:pt x="2437016" y="5378997"/>
                </a:lnTo>
                <a:lnTo>
                  <a:pt x="2422272" y="5376524"/>
                </a:lnTo>
                <a:lnTo>
                  <a:pt x="2416836" y="5374904"/>
                </a:lnTo>
                <a:cubicBezTo>
                  <a:pt x="2413051" y="5374047"/>
                  <a:pt x="2410484" y="5373805"/>
                  <a:pt x="2408651" y="5374002"/>
                </a:cubicBezTo>
                <a:lnTo>
                  <a:pt x="2408415" y="5374199"/>
                </a:lnTo>
                <a:lnTo>
                  <a:pt x="2400815" y="5372924"/>
                </a:lnTo>
                <a:cubicBezTo>
                  <a:pt x="2388069" y="5370271"/>
                  <a:pt x="2375744" y="5367214"/>
                  <a:pt x="2364067" y="5363916"/>
                </a:cubicBezTo>
                <a:cubicBezTo>
                  <a:pt x="2352019" y="5375037"/>
                  <a:pt x="2310029" y="5355562"/>
                  <a:pt x="2311247" y="5379223"/>
                </a:cubicBezTo>
                <a:cubicBezTo>
                  <a:pt x="2295391" y="5375459"/>
                  <a:pt x="2287126" y="5364760"/>
                  <a:pt x="2290188" y="5380535"/>
                </a:cubicBezTo>
                <a:cubicBezTo>
                  <a:pt x="2284902" y="5379730"/>
                  <a:pt x="2281422" y="5380650"/>
                  <a:pt x="2278760" y="5382406"/>
                </a:cubicBezTo>
                <a:lnTo>
                  <a:pt x="2277929" y="5383278"/>
                </a:lnTo>
                <a:lnTo>
                  <a:pt x="2242720" y="5374533"/>
                </a:lnTo>
                <a:lnTo>
                  <a:pt x="2237766" y="5375135"/>
                </a:lnTo>
                <a:lnTo>
                  <a:pt x="2215171" y="5367180"/>
                </a:lnTo>
                <a:lnTo>
                  <a:pt x="2203308" y="5364272"/>
                </a:lnTo>
                <a:lnTo>
                  <a:pt x="2200349" y="5360969"/>
                </a:lnTo>
                <a:cubicBezTo>
                  <a:pt x="2196931" y="5358779"/>
                  <a:pt x="2191757" y="5357418"/>
                  <a:pt x="2182639" y="5357939"/>
                </a:cubicBezTo>
                <a:lnTo>
                  <a:pt x="2180456" y="5358525"/>
                </a:lnTo>
                <a:lnTo>
                  <a:pt x="2166399" y="5352543"/>
                </a:lnTo>
                <a:cubicBezTo>
                  <a:pt x="2161969" y="5350011"/>
                  <a:pt x="2158166" y="5346997"/>
                  <a:pt x="2155279" y="5343320"/>
                </a:cubicBezTo>
                <a:cubicBezTo>
                  <a:pt x="2102354" y="5355262"/>
                  <a:pt x="2057543" y="5333823"/>
                  <a:pt x="2002613" y="5330726"/>
                </a:cubicBezTo>
                <a:cubicBezTo>
                  <a:pt x="1942330" y="5319731"/>
                  <a:pt x="1861746" y="5297679"/>
                  <a:pt x="1821825" y="5291472"/>
                </a:cubicBezTo>
                <a:cubicBezTo>
                  <a:pt x="1803546" y="5286648"/>
                  <a:pt x="1711733" y="5282438"/>
                  <a:pt x="1720721" y="5293484"/>
                </a:cubicBezTo>
                <a:cubicBezTo>
                  <a:pt x="1667212" y="5265981"/>
                  <a:pt x="1633016" y="5281032"/>
                  <a:pt x="1570313" y="5264210"/>
                </a:cubicBezTo>
                <a:cubicBezTo>
                  <a:pt x="1531674" y="5283444"/>
                  <a:pt x="1543422" y="5260603"/>
                  <a:pt x="1506438" y="5260847"/>
                </a:cubicBezTo>
                <a:cubicBezTo>
                  <a:pt x="1485083" y="5258087"/>
                  <a:pt x="1471128" y="5249703"/>
                  <a:pt x="1459837" y="5247653"/>
                </a:cubicBezTo>
                <a:lnTo>
                  <a:pt x="1438689" y="5248553"/>
                </a:lnTo>
                <a:lnTo>
                  <a:pt x="1425361" y="5247991"/>
                </a:lnTo>
                <a:lnTo>
                  <a:pt x="1420783" y="5253040"/>
                </a:lnTo>
                <a:lnTo>
                  <a:pt x="1400135" y="5255927"/>
                </a:lnTo>
                <a:cubicBezTo>
                  <a:pt x="1373565" y="5253054"/>
                  <a:pt x="1296003" y="5240364"/>
                  <a:pt x="1261360" y="5235803"/>
                </a:cubicBezTo>
                <a:cubicBezTo>
                  <a:pt x="1248435" y="5229929"/>
                  <a:pt x="1203652" y="5223011"/>
                  <a:pt x="1192275" y="5228564"/>
                </a:cubicBezTo>
                <a:cubicBezTo>
                  <a:pt x="1182340" y="5228536"/>
                  <a:pt x="1172533" y="5224286"/>
                  <a:pt x="1165093" y="5231015"/>
                </a:cubicBezTo>
                <a:cubicBezTo>
                  <a:pt x="1154213" y="5238795"/>
                  <a:pt x="1127605" y="5219618"/>
                  <a:pt x="1127765" y="5230940"/>
                </a:cubicBezTo>
                <a:cubicBezTo>
                  <a:pt x="1108724" y="5217668"/>
                  <a:pt x="1082488" y="5233396"/>
                  <a:pt x="1061159" y="5234834"/>
                </a:cubicBezTo>
                <a:cubicBezTo>
                  <a:pt x="1046983" y="5222442"/>
                  <a:pt x="1016217" y="5237680"/>
                  <a:pt x="972937" y="5233065"/>
                </a:cubicBezTo>
                <a:cubicBezTo>
                  <a:pt x="939888" y="5228513"/>
                  <a:pt x="905779" y="5219380"/>
                  <a:pt x="862867" y="5207522"/>
                </a:cubicBezTo>
                <a:cubicBezTo>
                  <a:pt x="812436" y="5178795"/>
                  <a:pt x="761812" y="5172745"/>
                  <a:pt x="715464" y="5161912"/>
                </a:cubicBezTo>
                <a:cubicBezTo>
                  <a:pt x="662499" y="5152035"/>
                  <a:pt x="692593" y="5181401"/>
                  <a:pt x="630248" y="5152128"/>
                </a:cubicBezTo>
                <a:cubicBezTo>
                  <a:pt x="621180" y="5159682"/>
                  <a:pt x="612603" y="5158955"/>
                  <a:pt x="599181" y="5152969"/>
                </a:cubicBezTo>
                <a:cubicBezTo>
                  <a:pt x="573307" y="5148806"/>
                  <a:pt x="570686" y="5170495"/>
                  <a:pt x="547181" y="5154111"/>
                </a:cubicBezTo>
                <a:cubicBezTo>
                  <a:pt x="549410" y="5166246"/>
                  <a:pt x="496844" y="5152022"/>
                  <a:pt x="506290" y="5165583"/>
                </a:cubicBezTo>
                <a:cubicBezTo>
                  <a:pt x="485788" y="5162904"/>
                  <a:pt x="440249" y="5140832"/>
                  <a:pt x="424170" y="5138037"/>
                </a:cubicBezTo>
                <a:close/>
                <a:moveTo>
                  <a:pt x="0" y="1"/>
                </a:moveTo>
                <a:lnTo>
                  <a:pt x="8566207" y="1"/>
                </a:lnTo>
                <a:lnTo>
                  <a:pt x="8580495" y="6325"/>
                </a:lnTo>
                <a:cubicBezTo>
                  <a:pt x="8596450" y="-2564"/>
                  <a:pt x="8595265" y="32752"/>
                  <a:pt x="8623441" y="22251"/>
                </a:cubicBezTo>
                <a:cubicBezTo>
                  <a:pt x="8636141" y="23328"/>
                  <a:pt x="8634367" y="8204"/>
                  <a:pt x="8656693" y="12785"/>
                </a:cubicBezTo>
                <a:cubicBezTo>
                  <a:pt x="8700150" y="13"/>
                  <a:pt x="8728803" y="25903"/>
                  <a:pt x="8760926" y="28552"/>
                </a:cubicBezTo>
                <a:cubicBezTo>
                  <a:pt x="8796379" y="33892"/>
                  <a:pt x="8767843" y="35157"/>
                  <a:pt x="8818432" y="25135"/>
                </a:cubicBezTo>
                <a:cubicBezTo>
                  <a:pt x="8835233" y="31594"/>
                  <a:pt x="8854495" y="41940"/>
                  <a:pt x="8865264" y="49656"/>
                </a:cubicBezTo>
                <a:cubicBezTo>
                  <a:pt x="8857890" y="60263"/>
                  <a:pt x="8895296" y="61476"/>
                  <a:pt x="8883048" y="71429"/>
                </a:cubicBezTo>
                <a:cubicBezTo>
                  <a:pt x="8889978" y="84293"/>
                  <a:pt x="8901886" y="68582"/>
                  <a:pt x="8909255" y="80078"/>
                </a:cubicBezTo>
                <a:cubicBezTo>
                  <a:pt x="8919916" y="81887"/>
                  <a:pt x="8934174" y="78230"/>
                  <a:pt x="8947015" y="82283"/>
                </a:cubicBezTo>
                <a:cubicBezTo>
                  <a:pt x="8966581" y="79993"/>
                  <a:pt x="8965299" y="92691"/>
                  <a:pt x="8986296" y="104392"/>
                </a:cubicBezTo>
                <a:cubicBezTo>
                  <a:pt x="8998619" y="100189"/>
                  <a:pt x="9005185" y="105378"/>
                  <a:pt x="9010342" y="113680"/>
                </a:cubicBezTo>
                <a:cubicBezTo>
                  <a:pt x="9033677" y="117644"/>
                  <a:pt x="9050566" y="132521"/>
                  <a:pt x="9074515" y="142811"/>
                </a:cubicBezTo>
                <a:cubicBezTo>
                  <a:pt x="9104989" y="142213"/>
                  <a:pt x="9112015" y="163935"/>
                  <a:pt x="9137640" y="174857"/>
                </a:cubicBezTo>
                <a:cubicBezTo>
                  <a:pt x="9156929" y="185799"/>
                  <a:pt x="9176414" y="202560"/>
                  <a:pt x="9190250" y="208462"/>
                </a:cubicBezTo>
                <a:lnTo>
                  <a:pt x="9220655" y="210269"/>
                </a:lnTo>
                <a:cubicBezTo>
                  <a:pt x="9224695" y="223750"/>
                  <a:pt x="9260439" y="214336"/>
                  <a:pt x="9250811" y="236979"/>
                </a:cubicBezTo>
                <a:cubicBezTo>
                  <a:pt x="9262973" y="236901"/>
                  <a:pt x="9272562" y="228397"/>
                  <a:pt x="9264615" y="242987"/>
                </a:cubicBezTo>
                <a:cubicBezTo>
                  <a:pt x="9268503" y="243398"/>
                  <a:pt x="9270522" y="245072"/>
                  <a:pt x="9271677" y="247371"/>
                </a:cubicBezTo>
                <a:cubicBezTo>
                  <a:pt x="9277419" y="248183"/>
                  <a:pt x="9288867" y="248375"/>
                  <a:pt x="9299065" y="247855"/>
                </a:cubicBezTo>
                <a:lnTo>
                  <a:pt x="9332868" y="244249"/>
                </a:lnTo>
                <a:cubicBezTo>
                  <a:pt x="9336002" y="242898"/>
                  <a:pt x="9340020" y="242743"/>
                  <a:pt x="9346015" y="245298"/>
                </a:cubicBezTo>
                <a:lnTo>
                  <a:pt x="9347277" y="246358"/>
                </a:lnTo>
                <a:lnTo>
                  <a:pt x="9387287" y="236666"/>
                </a:lnTo>
                <a:cubicBezTo>
                  <a:pt x="9391235" y="235211"/>
                  <a:pt x="9412590" y="236679"/>
                  <a:pt x="9415916" y="233766"/>
                </a:cubicBezTo>
                <a:cubicBezTo>
                  <a:pt x="9447394" y="257241"/>
                  <a:pt x="9471660" y="239495"/>
                  <a:pt x="9510093" y="248856"/>
                </a:cubicBezTo>
                <a:cubicBezTo>
                  <a:pt x="9555096" y="251770"/>
                  <a:pt x="9610638" y="251812"/>
                  <a:pt x="9640041" y="254782"/>
                </a:cubicBezTo>
                <a:cubicBezTo>
                  <a:pt x="9694482" y="260083"/>
                  <a:pt x="9729092" y="265495"/>
                  <a:pt x="9762595" y="273598"/>
                </a:cubicBezTo>
                <a:cubicBezTo>
                  <a:pt x="9781666" y="300921"/>
                  <a:pt x="9780748" y="280723"/>
                  <a:pt x="9805759" y="289280"/>
                </a:cubicBezTo>
                <a:cubicBezTo>
                  <a:pt x="9804269" y="266709"/>
                  <a:pt x="9869649" y="320524"/>
                  <a:pt x="9877476" y="296578"/>
                </a:cubicBezTo>
                <a:cubicBezTo>
                  <a:pt x="9881780" y="298894"/>
                  <a:pt x="9885702" y="301892"/>
                  <a:pt x="9889580" y="305081"/>
                </a:cubicBezTo>
                <a:lnTo>
                  <a:pt x="9891616" y="306739"/>
                </a:lnTo>
                <a:lnTo>
                  <a:pt x="9900873" y="309194"/>
                </a:lnTo>
                <a:lnTo>
                  <a:pt x="9902100" y="315114"/>
                </a:lnTo>
                <a:lnTo>
                  <a:pt x="9915042" y="322554"/>
                </a:lnTo>
                <a:cubicBezTo>
                  <a:pt x="9920101" y="324533"/>
                  <a:pt x="9925796" y="325716"/>
                  <a:pt x="9932465" y="325613"/>
                </a:cubicBezTo>
                <a:cubicBezTo>
                  <a:pt x="9956735" y="316194"/>
                  <a:pt x="9986500" y="347179"/>
                  <a:pt x="10016712" y="334288"/>
                </a:cubicBezTo>
                <a:cubicBezTo>
                  <a:pt x="10027669" y="331507"/>
                  <a:pt x="10060637" y="334882"/>
                  <a:pt x="10066292" y="342820"/>
                </a:cubicBezTo>
                <a:cubicBezTo>
                  <a:pt x="10073046" y="345028"/>
                  <a:pt x="10081283" y="343118"/>
                  <a:pt x="10083830" y="351309"/>
                </a:cubicBezTo>
                <a:cubicBezTo>
                  <a:pt x="10088320" y="361292"/>
                  <a:pt x="10113512" y="348705"/>
                  <a:pt x="10109192" y="359635"/>
                </a:cubicBezTo>
                <a:cubicBezTo>
                  <a:pt x="10127052" y="351064"/>
                  <a:pt x="10139009" y="372201"/>
                  <a:pt x="10152949" y="378393"/>
                </a:cubicBezTo>
                <a:cubicBezTo>
                  <a:pt x="10167179" y="369581"/>
                  <a:pt x="10185926" y="377139"/>
                  <a:pt x="10217015" y="382407"/>
                </a:cubicBezTo>
                <a:cubicBezTo>
                  <a:pt x="10232710" y="372150"/>
                  <a:pt x="10234405" y="400236"/>
                  <a:pt x="10263104" y="387329"/>
                </a:cubicBezTo>
                <a:cubicBezTo>
                  <a:pt x="10277138" y="387333"/>
                  <a:pt x="10293605" y="396852"/>
                  <a:pt x="10318870" y="396554"/>
                </a:cubicBezTo>
                <a:cubicBezTo>
                  <a:pt x="10363783" y="380077"/>
                  <a:pt x="10379208" y="385607"/>
                  <a:pt x="10414695" y="385544"/>
                </a:cubicBezTo>
                <a:cubicBezTo>
                  <a:pt x="10454315" y="387894"/>
                  <a:pt x="10422969" y="409565"/>
                  <a:pt x="10476169" y="395241"/>
                </a:cubicBezTo>
                <a:cubicBezTo>
                  <a:pt x="10479514" y="404597"/>
                  <a:pt x="10485606" y="405823"/>
                  <a:pt x="10496942" y="403045"/>
                </a:cubicBezTo>
                <a:cubicBezTo>
                  <a:pt x="10516050" y="404835"/>
                  <a:pt x="10509763" y="426432"/>
                  <a:pt x="10531810" y="415850"/>
                </a:cubicBezTo>
                <a:cubicBezTo>
                  <a:pt x="10525784" y="427103"/>
                  <a:pt x="10566751" y="425153"/>
                  <a:pt x="10555295" y="436163"/>
                </a:cubicBezTo>
                <a:cubicBezTo>
                  <a:pt x="10563894" y="440449"/>
                  <a:pt x="10579000" y="435050"/>
                  <a:pt x="10590465" y="434499"/>
                </a:cubicBezTo>
                <a:lnTo>
                  <a:pt x="10624082" y="432854"/>
                </a:lnTo>
                <a:lnTo>
                  <a:pt x="10650274" y="426692"/>
                </a:lnTo>
                <a:lnTo>
                  <a:pt x="10679600" y="425001"/>
                </a:lnTo>
                <a:cubicBezTo>
                  <a:pt x="10690906" y="436538"/>
                  <a:pt x="10711798" y="418711"/>
                  <a:pt x="10743440" y="420137"/>
                </a:cubicBezTo>
                <a:cubicBezTo>
                  <a:pt x="10755757" y="433383"/>
                  <a:pt x="10764779" y="420940"/>
                  <a:pt x="10788958" y="439490"/>
                </a:cubicBezTo>
                <a:cubicBezTo>
                  <a:pt x="10790141" y="438044"/>
                  <a:pt x="10791575" y="436742"/>
                  <a:pt x="10793215" y="435623"/>
                </a:cubicBezTo>
                <a:cubicBezTo>
                  <a:pt x="10802745" y="429122"/>
                  <a:pt x="10817024" y="430102"/>
                  <a:pt x="10825107" y="437813"/>
                </a:cubicBezTo>
                <a:cubicBezTo>
                  <a:pt x="10864000" y="463233"/>
                  <a:pt x="10894006" y="454973"/>
                  <a:pt x="10928403" y="462494"/>
                </a:cubicBezTo>
                <a:cubicBezTo>
                  <a:pt x="10967490" y="468543"/>
                  <a:pt x="10950288" y="451529"/>
                  <a:pt x="10997825" y="476604"/>
                </a:cubicBezTo>
                <a:cubicBezTo>
                  <a:pt x="11003717" y="468233"/>
                  <a:pt x="11009973" y="468325"/>
                  <a:pt x="11020180" y="473402"/>
                </a:cubicBezTo>
                <a:cubicBezTo>
                  <a:pt x="11039218" y="475682"/>
                  <a:pt x="11039233" y="453416"/>
                  <a:pt x="11057619" y="468313"/>
                </a:cubicBezTo>
                <a:cubicBezTo>
                  <a:pt x="11054960" y="456133"/>
                  <a:pt x="11094137" y="466636"/>
                  <a:pt x="11086145" y="453550"/>
                </a:cubicBezTo>
                <a:cubicBezTo>
                  <a:pt x="11099304" y="443716"/>
                  <a:pt x="11104259" y="462063"/>
                  <a:pt x="11117235" y="453639"/>
                </a:cubicBezTo>
                <a:cubicBezTo>
                  <a:pt x="11129084" y="455268"/>
                  <a:pt x="11142094" y="452520"/>
                  <a:pt x="11157240" y="452736"/>
                </a:cubicBezTo>
                <a:cubicBezTo>
                  <a:pt x="11176367" y="460954"/>
                  <a:pt x="11180975" y="459313"/>
                  <a:pt x="11208113" y="454938"/>
                </a:cubicBezTo>
                <a:cubicBezTo>
                  <a:pt x="11218869" y="462688"/>
                  <a:pt x="11228070" y="459893"/>
                  <a:pt x="11237272" y="453759"/>
                </a:cubicBezTo>
                <a:cubicBezTo>
                  <a:pt x="11263210" y="457321"/>
                  <a:pt x="11287590" y="448707"/>
                  <a:pt x="11317118" y="446565"/>
                </a:cubicBezTo>
                <a:cubicBezTo>
                  <a:pt x="11348294" y="456600"/>
                  <a:pt x="11365692" y="438539"/>
                  <a:pt x="11397244" y="436328"/>
                </a:cubicBezTo>
                <a:cubicBezTo>
                  <a:pt x="11430655" y="434974"/>
                  <a:pt x="11419244" y="410859"/>
                  <a:pt x="11445551" y="413161"/>
                </a:cubicBezTo>
                <a:cubicBezTo>
                  <a:pt x="11487482" y="431762"/>
                  <a:pt x="11445376" y="398242"/>
                  <a:pt x="11511323" y="406594"/>
                </a:cubicBezTo>
                <a:cubicBezTo>
                  <a:pt x="11536725" y="407483"/>
                  <a:pt x="11575643" y="413680"/>
                  <a:pt x="11597961" y="418494"/>
                </a:cubicBezTo>
                <a:cubicBezTo>
                  <a:pt x="11639085" y="409038"/>
                  <a:pt x="11615701" y="437546"/>
                  <a:pt x="11645230" y="435478"/>
                </a:cubicBezTo>
                <a:cubicBezTo>
                  <a:pt x="11669338" y="423894"/>
                  <a:pt x="11677700" y="434234"/>
                  <a:pt x="11705300" y="426891"/>
                </a:cubicBezTo>
                <a:cubicBezTo>
                  <a:pt x="11713932" y="447476"/>
                  <a:pt x="11731056" y="425554"/>
                  <a:pt x="11741537" y="431597"/>
                </a:cubicBezTo>
                <a:cubicBezTo>
                  <a:pt x="11759214" y="408416"/>
                  <a:pt x="11789606" y="440304"/>
                  <a:pt x="11807360" y="440354"/>
                </a:cubicBezTo>
                <a:cubicBezTo>
                  <a:pt x="11837349" y="436802"/>
                  <a:pt x="11863234" y="427342"/>
                  <a:pt x="11879039" y="451064"/>
                </a:cubicBezTo>
                <a:cubicBezTo>
                  <a:pt x="11900042" y="450060"/>
                  <a:pt x="11907251" y="444749"/>
                  <a:pt x="11926320" y="448453"/>
                </a:cubicBezTo>
                <a:cubicBezTo>
                  <a:pt x="11947469" y="458311"/>
                  <a:pt x="11989353" y="463338"/>
                  <a:pt x="12007572" y="469756"/>
                </a:cubicBezTo>
                <a:cubicBezTo>
                  <a:pt x="12033154" y="476583"/>
                  <a:pt x="12062750" y="486163"/>
                  <a:pt x="12079811" y="489415"/>
                </a:cubicBezTo>
                <a:cubicBezTo>
                  <a:pt x="12083484" y="497368"/>
                  <a:pt x="12087992" y="497010"/>
                  <a:pt x="12095813" y="492801"/>
                </a:cubicBezTo>
                <a:cubicBezTo>
                  <a:pt x="12119374" y="491449"/>
                  <a:pt x="12146391" y="502966"/>
                  <a:pt x="12171404" y="515934"/>
                </a:cubicBezTo>
                <a:lnTo>
                  <a:pt x="12191999" y="527050"/>
                </a:lnTo>
                <a:lnTo>
                  <a:pt x="12191999" y="6858001"/>
                </a:lnTo>
                <a:lnTo>
                  <a:pt x="0" y="6858001"/>
                </a:lnTo>
                <a:close/>
                <a:moveTo>
                  <a:pt x="8566205" y="0"/>
                </a:moveTo>
                <a:lnTo>
                  <a:pt x="12192000" y="0"/>
                </a:lnTo>
                <a:lnTo>
                  <a:pt x="12192000" y="527050"/>
                </a:lnTo>
                <a:lnTo>
                  <a:pt x="12191999" y="527050"/>
                </a:lnTo>
                <a:lnTo>
                  <a:pt x="12191999" y="1"/>
                </a:lnTo>
                <a:lnTo>
                  <a:pt x="8566207" y="1"/>
                </a:lnTo>
                <a:close/>
              </a:path>
            </a:pathLst>
          </a:custGeom>
        </p:spPr>
      </p:pic>
      <p:sp>
        <p:nvSpPr>
          <p:cNvPr id="2" name="Title 1">
            <a:extLst>
              <a:ext uri="{FF2B5EF4-FFF2-40B4-BE49-F238E27FC236}">
                <a16:creationId xmlns:a16="http://schemas.microsoft.com/office/drawing/2014/main" id="{94A348B8-FA18-D507-553E-D3692E4AF661}"/>
              </a:ext>
            </a:extLst>
          </p:cNvPr>
          <p:cNvSpPr>
            <a:spLocks noGrp="1"/>
          </p:cNvSpPr>
          <p:nvPr>
            <p:ph type="ctrTitle"/>
          </p:nvPr>
        </p:nvSpPr>
        <p:spPr>
          <a:xfrm>
            <a:off x="516482" y="5886450"/>
            <a:ext cx="6989548" cy="752889"/>
          </a:xfrm>
        </p:spPr>
        <p:txBody>
          <a:bodyPr anchor="t">
            <a:normAutofit fontScale="90000"/>
          </a:bodyPr>
          <a:lstStyle/>
          <a:p>
            <a:pPr algn="l"/>
            <a:r>
              <a:rPr lang="en-GB" sz="2400" dirty="0"/>
              <a:t>BUSINESS SUCCESSION PLANNING SEMINAR</a:t>
            </a:r>
          </a:p>
        </p:txBody>
      </p:sp>
      <p:pic>
        <p:nvPicPr>
          <p:cNvPr id="6" name="Picture 5" descr="A picture containing text, clipart&#10;&#10;Description automatically generated">
            <a:extLst>
              <a:ext uri="{FF2B5EF4-FFF2-40B4-BE49-F238E27FC236}">
                <a16:creationId xmlns:a16="http://schemas.microsoft.com/office/drawing/2014/main" id="{98B86D9C-70A8-9C8E-6EEE-2FA24DDD8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331" y="5572539"/>
            <a:ext cx="2744560" cy="839865"/>
          </a:xfrm>
          <a:prstGeom prst="rect">
            <a:avLst/>
          </a:prstGeom>
        </p:spPr>
      </p:pic>
    </p:spTree>
    <p:extLst>
      <p:ext uri="{BB962C8B-B14F-4D97-AF65-F5344CB8AC3E}">
        <p14:creationId xmlns:p14="http://schemas.microsoft.com/office/powerpoint/2010/main" val="453169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31B4-6A0C-F8F3-6147-25D4EEB92B98}"/>
              </a:ext>
            </a:extLst>
          </p:cNvPr>
          <p:cNvSpPr>
            <a:spLocks noGrp="1"/>
          </p:cNvSpPr>
          <p:nvPr>
            <p:ph type="title"/>
          </p:nvPr>
        </p:nvSpPr>
        <p:spPr/>
        <p:txBody>
          <a:bodyPr/>
          <a:lstStyle/>
          <a:p>
            <a:r>
              <a:rPr lang="en-GB" dirty="0"/>
              <a:t>Tying in staff – other incentives</a:t>
            </a:r>
          </a:p>
        </p:txBody>
      </p:sp>
      <p:graphicFrame>
        <p:nvGraphicFramePr>
          <p:cNvPr id="5" name="Content Placeholder 2">
            <a:extLst>
              <a:ext uri="{FF2B5EF4-FFF2-40B4-BE49-F238E27FC236}">
                <a16:creationId xmlns:a16="http://schemas.microsoft.com/office/drawing/2014/main" id="{318A544C-7C76-E577-4C4B-5AA4FFC94EC0}"/>
              </a:ext>
            </a:extLst>
          </p:cNvPr>
          <p:cNvGraphicFramePr>
            <a:graphicFrameLocks noGrp="1"/>
          </p:cNvGraphicFramePr>
          <p:nvPr>
            <p:ph idx="1"/>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52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EBF6-92FB-061F-D73E-0A59B7AB6D0B}"/>
              </a:ext>
            </a:extLst>
          </p:cNvPr>
          <p:cNvSpPr>
            <a:spLocks noGrp="1"/>
          </p:cNvSpPr>
          <p:nvPr>
            <p:ph type="title"/>
          </p:nvPr>
        </p:nvSpPr>
        <p:spPr/>
        <p:txBody>
          <a:bodyPr/>
          <a:lstStyle/>
          <a:p>
            <a:r>
              <a:rPr lang="en-GB" dirty="0"/>
              <a:t>Employing Gen z	</a:t>
            </a:r>
          </a:p>
        </p:txBody>
      </p:sp>
      <p:sp>
        <p:nvSpPr>
          <p:cNvPr id="3" name="Content Placeholder 2">
            <a:extLst>
              <a:ext uri="{FF2B5EF4-FFF2-40B4-BE49-F238E27FC236}">
                <a16:creationId xmlns:a16="http://schemas.microsoft.com/office/drawing/2014/main" id="{A191D33F-93C1-D6A9-29A7-AA3FDA709F91}"/>
              </a:ext>
            </a:extLst>
          </p:cNvPr>
          <p:cNvSpPr>
            <a:spLocks noGrp="1"/>
          </p:cNvSpPr>
          <p:nvPr>
            <p:ph idx="1"/>
          </p:nvPr>
        </p:nvSpPr>
        <p:spPr/>
        <p:txBody>
          <a:bodyPr/>
          <a:lstStyle/>
          <a:p>
            <a:r>
              <a:rPr lang="en-GB" dirty="0"/>
              <a:t>A common problem businesses having is an aging workforce which can cause issues with succession planning.</a:t>
            </a:r>
          </a:p>
          <a:p>
            <a:r>
              <a:rPr lang="en-GB" dirty="0"/>
              <a:t>Millennials (aged 25-40(</a:t>
            </a:r>
            <a:r>
              <a:rPr lang="en-GB" dirty="0" err="1"/>
              <a:t>ish</a:t>
            </a:r>
            <a:r>
              <a:rPr lang="en-GB" dirty="0"/>
              <a:t>)) vs. Gen Z (aged 9 to 24(</a:t>
            </a:r>
            <a:r>
              <a:rPr lang="en-GB" dirty="0" err="1"/>
              <a:t>ish</a:t>
            </a:r>
            <a:r>
              <a:rPr lang="en-GB" dirty="0"/>
              <a:t>)).</a:t>
            </a:r>
          </a:p>
          <a:p>
            <a:r>
              <a:rPr lang="en-GB" dirty="0"/>
              <a:t>Gen Z cares most about work-life balance and personal well-being. Income and brand reputation is the least important.</a:t>
            </a:r>
          </a:p>
          <a:p>
            <a:r>
              <a:rPr lang="en-GB" dirty="0"/>
              <a:t>Flexible working, homeworking, and hybrid working have been accelerated by Covid but are predicted to become the norm.</a:t>
            </a:r>
          </a:p>
          <a:p>
            <a:r>
              <a:rPr lang="en-GB" dirty="0"/>
              <a:t>Gen Z care about social responsibility and are more likely to choose interesting working and a company committed to broader issues such as climate change, sustainability and charity.</a:t>
            </a:r>
          </a:p>
          <a:p>
            <a:r>
              <a:rPr lang="en-GB" dirty="0"/>
              <a:t>Workplace diversity is one of the key things Gen Z look for when job hunting.</a:t>
            </a:r>
          </a:p>
        </p:txBody>
      </p:sp>
    </p:spTree>
    <p:extLst>
      <p:ext uri="{BB962C8B-B14F-4D97-AF65-F5344CB8AC3E}">
        <p14:creationId xmlns:p14="http://schemas.microsoft.com/office/powerpoint/2010/main" val="93883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1474-FF89-B843-39F9-FF0E1EE598D0}"/>
              </a:ext>
            </a:extLst>
          </p:cNvPr>
          <p:cNvSpPr>
            <a:spLocks noGrp="1"/>
          </p:cNvSpPr>
          <p:nvPr>
            <p:ph type="title"/>
          </p:nvPr>
        </p:nvSpPr>
        <p:spPr/>
        <p:txBody>
          <a:bodyPr/>
          <a:lstStyle/>
          <a:p>
            <a:r>
              <a:rPr lang="en-GB" dirty="0"/>
              <a:t>tips for the next generation</a:t>
            </a:r>
          </a:p>
        </p:txBody>
      </p:sp>
      <p:sp>
        <p:nvSpPr>
          <p:cNvPr id="3" name="Content Placeholder 2">
            <a:extLst>
              <a:ext uri="{FF2B5EF4-FFF2-40B4-BE49-F238E27FC236}">
                <a16:creationId xmlns:a16="http://schemas.microsoft.com/office/drawing/2014/main" id="{4B0913EC-A630-FD6B-9B72-3C52B3EB5E07}"/>
              </a:ext>
            </a:extLst>
          </p:cNvPr>
          <p:cNvSpPr>
            <a:spLocks noGrp="1"/>
          </p:cNvSpPr>
          <p:nvPr>
            <p:ph idx="1"/>
          </p:nvPr>
        </p:nvSpPr>
        <p:spPr/>
        <p:txBody>
          <a:bodyPr/>
          <a:lstStyle/>
          <a:p>
            <a:r>
              <a:rPr lang="en-GB" dirty="0"/>
              <a:t>Your team vs my team</a:t>
            </a:r>
          </a:p>
          <a:p>
            <a:r>
              <a:rPr lang="en-GB" dirty="0"/>
              <a:t>Moving on the old team and starting again?</a:t>
            </a:r>
          </a:p>
          <a:p>
            <a:r>
              <a:rPr lang="en-GB" dirty="0"/>
              <a:t>Getting the team on side:</a:t>
            </a:r>
          </a:p>
          <a:p>
            <a:pPr lvl="1"/>
            <a:r>
              <a:rPr lang="en-GB" dirty="0"/>
              <a:t>	Concerns about modernising  </a:t>
            </a:r>
          </a:p>
          <a:p>
            <a:pPr lvl="1"/>
            <a:r>
              <a:rPr lang="en-GB" dirty="0"/>
              <a:t>	New incentives</a:t>
            </a:r>
          </a:p>
          <a:p>
            <a:pPr lvl="1"/>
            <a:r>
              <a:rPr lang="en-GB" dirty="0"/>
              <a:t>	Get to work </a:t>
            </a:r>
          </a:p>
          <a:p>
            <a:pPr lvl="1"/>
            <a:r>
              <a:rPr lang="en-GB" dirty="0"/>
              <a:t>	Ask for help and opinions</a:t>
            </a:r>
          </a:p>
          <a:p>
            <a:r>
              <a:rPr lang="en-GB" dirty="0"/>
              <a:t>If nothing else works – use your procedures</a:t>
            </a:r>
          </a:p>
          <a:p>
            <a:pPr lvl="1"/>
            <a:r>
              <a:rPr lang="en-GB" dirty="0"/>
              <a:t>	</a:t>
            </a:r>
          </a:p>
        </p:txBody>
      </p:sp>
    </p:spTree>
    <p:extLst>
      <p:ext uri="{BB962C8B-B14F-4D97-AF65-F5344CB8AC3E}">
        <p14:creationId xmlns:p14="http://schemas.microsoft.com/office/powerpoint/2010/main" val="36888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16E5-CAFC-A57D-92E9-3A8730CE9D8C}"/>
              </a:ext>
            </a:extLst>
          </p:cNvPr>
          <p:cNvSpPr>
            <a:spLocks noGrp="1"/>
          </p:cNvSpPr>
          <p:nvPr>
            <p:ph type="title"/>
          </p:nvPr>
        </p:nvSpPr>
        <p:spPr/>
        <p:txBody>
          <a:bodyPr/>
          <a:lstStyle/>
          <a:p>
            <a:r>
              <a:rPr lang="en-GB" dirty="0"/>
              <a:t>Preparing for sale – hr issues</a:t>
            </a:r>
          </a:p>
        </p:txBody>
      </p:sp>
      <p:graphicFrame>
        <p:nvGraphicFramePr>
          <p:cNvPr id="5" name="Content Placeholder 2">
            <a:extLst>
              <a:ext uri="{FF2B5EF4-FFF2-40B4-BE49-F238E27FC236}">
                <a16:creationId xmlns:a16="http://schemas.microsoft.com/office/drawing/2014/main" id="{CB87C2B3-4C7A-C1C7-F629-D6C63B187DBD}"/>
              </a:ext>
            </a:extLst>
          </p:cNvPr>
          <p:cNvGraphicFramePr>
            <a:graphicFrameLocks noGrp="1"/>
          </p:cNvGraphicFramePr>
          <p:nvPr>
            <p:ph idx="1"/>
            <p:extLst>
              <p:ext uri="{D42A27DB-BD31-4B8C-83A1-F6EECF244321}">
                <p14:modId xmlns:p14="http://schemas.microsoft.com/office/powerpoint/2010/main" val="2277939057"/>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E028686-6D5B-8B8D-2355-32D71715B6EC}"/>
              </a:ext>
            </a:extLst>
          </p:cNvPr>
          <p:cNvSpPr txBox="1"/>
          <p:nvPr/>
        </p:nvSpPr>
        <p:spPr>
          <a:xfrm>
            <a:off x="7986319" y="4286774"/>
            <a:ext cx="2875164" cy="738664"/>
          </a:xfrm>
          <a:prstGeom prst="rect">
            <a:avLst/>
          </a:prstGeom>
          <a:noFill/>
        </p:spPr>
        <p:txBody>
          <a:bodyPr wrap="square" rtlCol="0">
            <a:spAutoFit/>
          </a:bodyPr>
          <a:lstStyle/>
          <a:p>
            <a:pPr algn="ctr"/>
            <a:r>
              <a:rPr lang="en-GB" sz="1400" dirty="0"/>
              <a:t>Assess the problem </a:t>
            </a:r>
          </a:p>
          <a:p>
            <a:pPr algn="ctr"/>
            <a:r>
              <a:rPr lang="en-GB" sz="1400" dirty="0"/>
              <a:t>Look at your existing policies</a:t>
            </a:r>
          </a:p>
          <a:p>
            <a:pPr algn="ctr"/>
            <a:r>
              <a:rPr lang="en-GB" sz="1400" dirty="0"/>
              <a:t>Take advice </a:t>
            </a:r>
          </a:p>
        </p:txBody>
      </p:sp>
    </p:spTree>
    <p:extLst>
      <p:ext uri="{BB962C8B-B14F-4D97-AF65-F5344CB8AC3E}">
        <p14:creationId xmlns:p14="http://schemas.microsoft.com/office/powerpoint/2010/main" val="2726307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B9B6-4849-3F33-5C1B-CBBA64967DCA}"/>
              </a:ext>
            </a:extLst>
          </p:cNvPr>
          <p:cNvSpPr>
            <a:spLocks noGrp="1"/>
          </p:cNvSpPr>
          <p:nvPr>
            <p:ph type="title"/>
          </p:nvPr>
        </p:nvSpPr>
        <p:spPr/>
        <p:txBody>
          <a:bodyPr/>
          <a:lstStyle/>
          <a:p>
            <a:r>
              <a:rPr lang="en-GB" dirty="0"/>
              <a:t>Mental incapacity of a director</a:t>
            </a:r>
          </a:p>
        </p:txBody>
      </p:sp>
      <p:sp>
        <p:nvSpPr>
          <p:cNvPr id="3" name="Content Placeholder 2">
            <a:extLst>
              <a:ext uri="{FF2B5EF4-FFF2-40B4-BE49-F238E27FC236}">
                <a16:creationId xmlns:a16="http://schemas.microsoft.com/office/drawing/2014/main" id="{DFED1F18-35E8-BCD5-DD0C-CCE9FAB75801}"/>
              </a:ext>
            </a:extLst>
          </p:cNvPr>
          <p:cNvSpPr>
            <a:spLocks noGrp="1"/>
          </p:cNvSpPr>
          <p:nvPr>
            <p:ph idx="1"/>
          </p:nvPr>
        </p:nvSpPr>
        <p:spPr/>
        <p:txBody>
          <a:bodyPr/>
          <a:lstStyle/>
          <a:p>
            <a:endParaRPr lang="en-GB" dirty="0"/>
          </a:p>
          <a:p>
            <a:r>
              <a:rPr lang="en-GB" dirty="0"/>
              <a:t>Know what your articles say</a:t>
            </a:r>
          </a:p>
          <a:p>
            <a:pPr marL="0" indent="0">
              <a:buNone/>
            </a:pPr>
            <a:r>
              <a:rPr lang="en-GB" dirty="0"/>
              <a:t>    - Table A (many versions – sectioned / 6 month absence / subject to deputyship)</a:t>
            </a:r>
          </a:p>
          <a:p>
            <a:pPr marL="0" indent="0">
              <a:buNone/>
            </a:pPr>
            <a:r>
              <a:rPr lang="en-GB" dirty="0"/>
              <a:t>    - Model Articles (1</a:t>
            </a:r>
            <a:r>
              <a:rPr lang="en-GB" baseline="30000" dirty="0"/>
              <a:t>st</a:t>
            </a:r>
            <a:r>
              <a:rPr lang="en-GB" dirty="0"/>
              <a:t> October 2009 onwards – registered medical practitioner)</a:t>
            </a:r>
          </a:p>
          <a:p>
            <a:pPr marL="0" indent="0">
              <a:buNone/>
            </a:pPr>
            <a:r>
              <a:rPr lang="en-GB" dirty="0"/>
              <a:t>    - Bespoke Articles</a:t>
            </a:r>
          </a:p>
          <a:p>
            <a:pPr marL="0" indent="0">
              <a:buNone/>
            </a:pPr>
            <a:endParaRPr lang="en-GB" dirty="0"/>
          </a:p>
          <a:p>
            <a:r>
              <a:rPr lang="en-GB" dirty="0"/>
              <a:t>Size of board</a:t>
            </a:r>
          </a:p>
          <a:p>
            <a:pPr marL="0" indent="0">
              <a:buNone/>
            </a:pPr>
            <a:r>
              <a:rPr lang="en-GB" dirty="0"/>
              <a:t>    - Small (an attorney may be appropriate – do the articles allow this?)</a:t>
            </a:r>
          </a:p>
          <a:p>
            <a:pPr marL="0" indent="0">
              <a:buNone/>
            </a:pPr>
            <a:r>
              <a:rPr lang="en-GB" dirty="0"/>
              <a:t>    - Large (usually best to leave the remaining directors to get on with it)</a:t>
            </a:r>
          </a:p>
        </p:txBody>
      </p:sp>
    </p:spTree>
    <p:extLst>
      <p:ext uri="{BB962C8B-B14F-4D97-AF65-F5344CB8AC3E}">
        <p14:creationId xmlns:p14="http://schemas.microsoft.com/office/powerpoint/2010/main" val="278230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7E058D-2093-F5E5-24A4-1B304D6A210A}"/>
              </a:ext>
            </a:extLst>
          </p:cNvPr>
          <p:cNvSpPr>
            <a:spLocks noGrp="1"/>
          </p:cNvSpPr>
          <p:nvPr>
            <p:ph type="title"/>
          </p:nvPr>
        </p:nvSpPr>
        <p:spPr>
          <a:xfrm>
            <a:off x="1050879" y="609601"/>
            <a:ext cx="6967181" cy="1216024"/>
          </a:xfrm>
        </p:spPr>
        <p:txBody>
          <a:bodyPr>
            <a:normAutofit/>
          </a:bodyPr>
          <a:lstStyle/>
          <a:p>
            <a:r>
              <a:rPr lang="en-GB" sz="2600" dirty="0"/>
              <a:t>Will planning with use of business relief trusts</a:t>
            </a:r>
          </a:p>
        </p:txBody>
      </p:sp>
      <p:sp>
        <p:nvSpPr>
          <p:cNvPr id="14" name="Content Placeholder 13">
            <a:extLst>
              <a:ext uri="{FF2B5EF4-FFF2-40B4-BE49-F238E27FC236}">
                <a16:creationId xmlns:a16="http://schemas.microsoft.com/office/drawing/2014/main" id="{DF029DA1-BE79-B508-19D4-FCADBA88CD61}"/>
              </a:ext>
            </a:extLst>
          </p:cNvPr>
          <p:cNvSpPr>
            <a:spLocks noGrp="1"/>
          </p:cNvSpPr>
          <p:nvPr>
            <p:ph idx="1"/>
          </p:nvPr>
        </p:nvSpPr>
        <p:spPr>
          <a:xfrm>
            <a:off x="1050879" y="2147356"/>
            <a:ext cx="6967181" cy="4107021"/>
          </a:xfrm>
        </p:spPr>
        <p:txBody>
          <a:bodyPr>
            <a:normAutofit/>
          </a:bodyPr>
          <a:lstStyle/>
          <a:p>
            <a:r>
              <a:rPr lang="en-US" dirty="0"/>
              <a:t>Married Couples</a:t>
            </a:r>
          </a:p>
          <a:p>
            <a:r>
              <a:rPr lang="en-US" dirty="0"/>
              <a:t>Incentivisation of key workers</a:t>
            </a:r>
          </a:p>
          <a:p>
            <a:endParaRPr lang="en-US" dirty="0"/>
          </a:p>
          <a:p>
            <a:r>
              <a:rPr lang="en-US" dirty="0"/>
              <a:t>Herve &amp; Ulla-Maja</a:t>
            </a:r>
          </a:p>
          <a:p>
            <a:pPr marL="0" indent="0">
              <a:buNone/>
            </a:pPr>
            <a:r>
              <a:rPr lang="en-US" dirty="0"/>
              <a:t>    - Successful manufacturing business worth £1m</a:t>
            </a:r>
          </a:p>
          <a:p>
            <a:pPr marL="0" indent="0">
              <a:buNone/>
            </a:pPr>
            <a:r>
              <a:rPr lang="en-US" dirty="0"/>
              <a:t>    - 50/50 shareholdings</a:t>
            </a:r>
          </a:p>
          <a:p>
            <a:pPr marL="0" indent="0">
              <a:buNone/>
            </a:pPr>
            <a:r>
              <a:rPr lang="en-US" dirty="0"/>
              <a:t>    - £900k house, £600k savings</a:t>
            </a:r>
          </a:p>
          <a:p>
            <a:pPr marL="0" indent="0">
              <a:buNone/>
            </a:pPr>
            <a:r>
              <a:rPr lang="en-US" dirty="0"/>
              <a:t>    - 2 children, Jukka and Elina (Jukka works in the business)</a:t>
            </a:r>
          </a:p>
        </p:txBody>
      </p:sp>
      <p:pic>
        <p:nvPicPr>
          <p:cNvPr id="10" name="Content Placeholder 9" descr="Two colleagues planning on board with sticky notes">
            <a:extLst>
              <a:ext uri="{FF2B5EF4-FFF2-40B4-BE49-F238E27FC236}">
                <a16:creationId xmlns:a16="http://schemas.microsoft.com/office/drawing/2014/main" id="{9CFC0F43-6320-3540-ACCA-5FF1A22A949C}"/>
              </a:ext>
            </a:extLst>
          </p:cNvPr>
          <p:cNvPicPr>
            <a:picLocks noChangeAspect="1"/>
          </p:cNvPicPr>
          <p:nvPr/>
        </p:nvPicPr>
        <p:blipFill rotWithShape="1">
          <a:blip r:embed="rId2">
            <a:extLst>
              <a:ext uri="{28A0092B-C50C-407E-A947-70E740481C1C}">
                <a14:useLocalDpi xmlns:a14="http://schemas.microsoft.com/office/drawing/2010/main" val="0"/>
              </a:ext>
            </a:extLst>
          </a:blip>
          <a:srcRect l="16158" r="42779" b="-1"/>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203497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3DC5-96EC-39EA-48D3-6F75E4BD9686}"/>
              </a:ext>
            </a:extLst>
          </p:cNvPr>
          <p:cNvSpPr>
            <a:spLocks noGrp="1"/>
          </p:cNvSpPr>
          <p:nvPr>
            <p:ph type="title"/>
          </p:nvPr>
        </p:nvSpPr>
        <p:spPr/>
        <p:txBody>
          <a:bodyPr/>
          <a:lstStyle/>
          <a:p>
            <a:r>
              <a:rPr lang="en-GB" dirty="0"/>
              <a:t>without Trust (</a:t>
            </a:r>
            <a:r>
              <a:rPr lang="en-GB" dirty="0" err="1"/>
              <a:t>herve</a:t>
            </a:r>
            <a:r>
              <a:rPr lang="en-GB" dirty="0"/>
              <a:t> dies 1</a:t>
            </a:r>
            <a:r>
              <a:rPr lang="en-GB" baseline="30000" dirty="0"/>
              <a:t>st</a:t>
            </a:r>
            <a:r>
              <a:rPr lang="en-GB" dirty="0"/>
              <a:t>)</a:t>
            </a:r>
          </a:p>
        </p:txBody>
      </p:sp>
      <p:sp>
        <p:nvSpPr>
          <p:cNvPr id="3" name="Content Placeholder 2">
            <a:extLst>
              <a:ext uri="{FF2B5EF4-FFF2-40B4-BE49-F238E27FC236}">
                <a16:creationId xmlns:a16="http://schemas.microsoft.com/office/drawing/2014/main" id="{219AADE3-1695-0089-9252-8D4A4A70E02C}"/>
              </a:ext>
            </a:extLst>
          </p:cNvPr>
          <p:cNvSpPr>
            <a:spLocks noGrp="1"/>
          </p:cNvSpPr>
          <p:nvPr>
            <p:ph idx="1"/>
          </p:nvPr>
        </p:nvSpPr>
        <p:spPr/>
        <p:txBody>
          <a:bodyPr>
            <a:normAutofit fontScale="70000" lnSpcReduction="20000"/>
          </a:bodyPr>
          <a:lstStyle/>
          <a:p>
            <a:r>
              <a:rPr lang="en-GB" dirty="0"/>
              <a:t>Herve’s Will passes everything to Ulla-Maja. Her estate will therefore contain:</a:t>
            </a:r>
          </a:p>
          <a:p>
            <a:pPr marL="0" indent="0">
              <a:buNone/>
            </a:pPr>
            <a:r>
              <a:rPr lang="en-GB" dirty="0"/>
              <a:t>    - £1m business shares</a:t>
            </a:r>
          </a:p>
          <a:p>
            <a:pPr marL="0" indent="0">
              <a:buNone/>
            </a:pPr>
            <a:r>
              <a:rPr lang="en-GB" dirty="0"/>
              <a:t>    - £900k house, £600k savings (total £1.5m)</a:t>
            </a:r>
          </a:p>
          <a:p>
            <a:pPr marL="0" indent="0">
              <a:buNone/>
            </a:pPr>
            <a:endParaRPr lang="en-GB" dirty="0"/>
          </a:p>
          <a:p>
            <a:pPr algn="just"/>
            <a:r>
              <a:rPr lang="en-GB" sz="1800" b="0" dirty="0">
                <a:effectLst/>
                <a:latin typeface="Bembo" panose="02020502050201020203" pitchFamily="18" charset="0"/>
                <a:ea typeface="Times New Roman" panose="02020603050405020304" pitchFamily="18" charset="0"/>
              </a:rPr>
              <a:t>Gross Value of Estate for IHT		=	£2.5m</a:t>
            </a:r>
            <a:endParaRPr lang="en-GB" sz="1800" b="1" dirty="0">
              <a:effectLst/>
              <a:latin typeface="Bembo" panose="02020502050201020203" pitchFamily="18" charset="0"/>
              <a:ea typeface="Times New Roman" panose="02020603050405020304" pitchFamily="18" charset="0"/>
            </a:endParaRPr>
          </a:p>
          <a:p>
            <a:pPr marL="0" indent="0" algn="just">
              <a:buNone/>
            </a:pPr>
            <a:r>
              <a:rPr lang="en-GB" sz="1800" i="1" dirty="0">
                <a:latin typeface="Bembo" panose="02020502050201020203" pitchFamily="18" charset="0"/>
                <a:ea typeface="Times New Roman" panose="02020603050405020304" pitchFamily="18" charset="0"/>
              </a:rPr>
              <a:t>     </a:t>
            </a:r>
            <a:r>
              <a:rPr lang="en-GB" sz="1800" b="0" i="1" dirty="0">
                <a:effectLst/>
                <a:latin typeface="Bembo" panose="02020502050201020203" pitchFamily="18" charset="0"/>
                <a:ea typeface="Times New Roman" panose="02020603050405020304" pitchFamily="18" charset="0"/>
              </a:rPr>
              <a:t>Less:</a:t>
            </a:r>
            <a:endParaRPr lang="en-GB" sz="1800" b="1" dirty="0">
              <a:effectLst/>
              <a:latin typeface="Bembo" panose="02020502050201020203" pitchFamily="18" charset="0"/>
              <a:ea typeface="Times New Roman" panose="02020603050405020304" pitchFamily="18" charset="0"/>
            </a:endParaRPr>
          </a:p>
          <a:p>
            <a:pPr algn="just"/>
            <a:r>
              <a:rPr lang="en-GB" sz="1800" b="0" dirty="0">
                <a:effectLst/>
                <a:latin typeface="Bembo" panose="02020502050201020203" pitchFamily="18" charset="0"/>
                <a:ea typeface="Times New Roman" panose="02020603050405020304" pitchFamily="18" charset="0"/>
              </a:rPr>
              <a:t>Nil Rate Band (NRB)		=	(£325,000)</a:t>
            </a:r>
            <a:endParaRPr lang="en-GB" sz="1800" b="1" dirty="0">
              <a:effectLst/>
              <a:latin typeface="Bembo" panose="02020502050201020203" pitchFamily="18" charset="0"/>
              <a:ea typeface="Times New Roman" panose="02020603050405020304" pitchFamily="18" charset="0"/>
            </a:endParaRPr>
          </a:p>
          <a:p>
            <a:pPr algn="just"/>
            <a:r>
              <a:rPr lang="en-GB" sz="1800" b="0" dirty="0">
                <a:effectLst/>
                <a:latin typeface="Bembo" panose="02020502050201020203" pitchFamily="18" charset="0"/>
                <a:ea typeface="Times New Roman" panose="02020603050405020304" pitchFamily="18" charset="0"/>
              </a:rPr>
              <a:t>Transferable NRB			=	(£325,000)</a:t>
            </a:r>
            <a:endParaRPr lang="en-GB" sz="1800" b="1" dirty="0">
              <a:effectLst/>
              <a:latin typeface="Bembo" panose="02020502050201020203" pitchFamily="18" charset="0"/>
              <a:ea typeface="Times New Roman" panose="02020603050405020304" pitchFamily="18" charset="0"/>
            </a:endParaRPr>
          </a:p>
          <a:p>
            <a:pPr algn="just"/>
            <a:r>
              <a:rPr lang="en-GB" sz="1800" b="0" dirty="0">
                <a:effectLst/>
                <a:latin typeface="Bembo" panose="02020502050201020203" pitchFamily="18" charset="0"/>
                <a:ea typeface="Times New Roman" panose="02020603050405020304" pitchFamily="18" charset="0"/>
              </a:rPr>
              <a:t>Residential NRB (RNRB)		=	(£50,000)                  Taper threshold £2m</a:t>
            </a:r>
            <a:endParaRPr lang="en-GB" sz="1800" b="1" dirty="0">
              <a:effectLst/>
              <a:latin typeface="Bembo" panose="02020502050201020203" pitchFamily="18" charset="0"/>
              <a:ea typeface="Times New Roman" panose="02020603050405020304" pitchFamily="18" charset="0"/>
            </a:endParaRPr>
          </a:p>
          <a:p>
            <a:pPr algn="just"/>
            <a:r>
              <a:rPr lang="en-GB" sz="1800" b="0" dirty="0">
                <a:effectLst/>
                <a:latin typeface="Bembo" panose="02020502050201020203" pitchFamily="18" charset="0"/>
                <a:ea typeface="Times New Roman" panose="02020603050405020304" pitchFamily="18" charset="0"/>
              </a:rPr>
              <a:t>Transferable RNRB			=	(£50,000)</a:t>
            </a:r>
            <a:endParaRPr lang="en-GB" sz="1800" b="1" dirty="0">
              <a:effectLst/>
              <a:latin typeface="Bembo" panose="02020502050201020203" pitchFamily="18" charset="0"/>
              <a:ea typeface="Times New Roman" panose="02020603050405020304" pitchFamily="18" charset="0"/>
            </a:endParaRPr>
          </a:p>
          <a:p>
            <a:pPr algn="just"/>
            <a:r>
              <a:rPr lang="en-GB" sz="1800" b="0" dirty="0">
                <a:effectLst/>
                <a:latin typeface="Bembo" panose="02020502050201020203" pitchFamily="18" charset="0"/>
                <a:ea typeface="Times New Roman" panose="02020603050405020304" pitchFamily="18" charset="0"/>
              </a:rPr>
              <a:t> Business Relief                      		=	(£1m)</a:t>
            </a:r>
          </a:p>
          <a:p>
            <a:pPr marL="0" indent="0" algn="just">
              <a:buNone/>
            </a:pPr>
            <a:endParaRPr lang="en-GB" sz="1800" b="1" dirty="0">
              <a:effectLst/>
              <a:latin typeface="Bembo" panose="02020502050201020203" pitchFamily="18" charset="0"/>
              <a:ea typeface="Times New Roman" panose="02020603050405020304" pitchFamily="18" charset="0"/>
            </a:endParaRPr>
          </a:p>
          <a:p>
            <a:pPr algn="just"/>
            <a:r>
              <a:rPr lang="en-GB" sz="1800" b="0" dirty="0">
                <a:effectLst/>
                <a:latin typeface="Bembo" panose="02020502050201020203" pitchFamily="18" charset="0"/>
                <a:ea typeface="Times New Roman" panose="02020603050405020304" pitchFamily="18" charset="0"/>
              </a:rPr>
              <a:t>Net Value of Estate for IHT		=	£750,000</a:t>
            </a:r>
          </a:p>
          <a:p>
            <a:pPr marL="0" indent="0" algn="just">
              <a:buNone/>
            </a:pPr>
            <a:r>
              <a:rPr lang="en-GB" sz="1800" b="0" dirty="0">
                <a:effectLst/>
                <a:latin typeface="Bembo" panose="02020502050201020203" pitchFamily="18" charset="0"/>
                <a:ea typeface="Times New Roman" panose="02020603050405020304" pitchFamily="18" charset="0"/>
              </a:rPr>
              <a:t> </a:t>
            </a:r>
            <a:endParaRPr lang="en-GB" sz="1800" b="1" dirty="0">
              <a:effectLst/>
              <a:latin typeface="Bembo" panose="02020502050201020203" pitchFamily="18" charset="0"/>
              <a:ea typeface="Times New Roman" panose="02020603050405020304" pitchFamily="18" charset="0"/>
            </a:endParaRPr>
          </a:p>
          <a:p>
            <a:pPr algn="just"/>
            <a:r>
              <a:rPr lang="en-GB" sz="1800" b="1" dirty="0">
                <a:effectLst/>
                <a:latin typeface="Bembo" panose="02020502050201020203" pitchFamily="18" charset="0"/>
                <a:ea typeface="Times New Roman" panose="02020603050405020304" pitchFamily="18" charset="0"/>
              </a:rPr>
              <a:t>IHT @ 40%			=	£300,000</a:t>
            </a:r>
          </a:p>
          <a:p>
            <a:pPr marL="0" indent="0">
              <a:buNone/>
            </a:pPr>
            <a:endParaRPr lang="en-GB" dirty="0"/>
          </a:p>
        </p:txBody>
      </p:sp>
    </p:spTree>
    <p:extLst>
      <p:ext uri="{BB962C8B-B14F-4D97-AF65-F5344CB8AC3E}">
        <p14:creationId xmlns:p14="http://schemas.microsoft.com/office/powerpoint/2010/main" val="425620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FEE5-7E49-AE28-799C-2411ABF6200F}"/>
              </a:ext>
            </a:extLst>
          </p:cNvPr>
          <p:cNvSpPr>
            <a:spLocks noGrp="1"/>
          </p:cNvSpPr>
          <p:nvPr>
            <p:ph type="title"/>
          </p:nvPr>
        </p:nvSpPr>
        <p:spPr/>
        <p:txBody>
          <a:bodyPr/>
          <a:lstStyle/>
          <a:p>
            <a:r>
              <a:rPr lang="en-GB" dirty="0"/>
              <a:t>With Trust (</a:t>
            </a:r>
            <a:r>
              <a:rPr lang="en-GB" dirty="0" err="1"/>
              <a:t>herve</a:t>
            </a:r>
            <a:r>
              <a:rPr lang="en-GB" dirty="0"/>
              <a:t> dies 1</a:t>
            </a:r>
            <a:r>
              <a:rPr lang="en-GB" baseline="30000" dirty="0"/>
              <a:t>st</a:t>
            </a:r>
            <a:r>
              <a:rPr lang="en-GB" dirty="0"/>
              <a:t>)</a:t>
            </a:r>
          </a:p>
        </p:txBody>
      </p:sp>
      <p:sp>
        <p:nvSpPr>
          <p:cNvPr id="3" name="Content Placeholder 2">
            <a:extLst>
              <a:ext uri="{FF2B5EF4-FFF2-40B4-BE49-F238E27FC236}">
                <a16:creationId xmlns:a16="http://schemas.microsoft.com/office/drawing/2014/main" id="{8DFC8C1A-CC87-9B85-7A1A-4BE25B4F97FD}"/>
              </a:ext>
            </a:extLst>
          </p:cNvPr>
          <p:cNvSpPr>
            <a:spLocks noGrp="1"/>
          </p:cNvSpPr>
          <p:nvPr>
            <p:ph idx="1"/>
          </p:nvPr>
        </p:nvSpPr>
        <p:spPr>
          <a:xfrm>
            <a:off x="1050879" y="1825625"/>
            <a:ext cx="9460284" cy="4428753"/>
          </a:xfrm>
        </p:spPr>
        <p:txBody>
          <a:bodyPr>
            <a:normAutofit fontScale="62500" lnSpcReduction="20000"/>
          </a:bodyPr>
          <a:lstStyle/>
          <a:p>
            <a:r>
              <a:rPr lang="en-GB" dirty="0"/>
              <a:t>Herve’s Will passes his shares into a BR Trust and everything else to Ulla-Maja. Ulla-Maja’s estate will therefore contain:</a:t>
            </a:r>
          </a:p>
          <a:p>
            <a:pPr marL="0" indent="0">
              <a:buNone/>
            </a:pPr>
            <a:r>
              <a:rPr lang="en-GB" dirty="0"/>
              <a:t>    - £500k business shares</a:t>
            </a:r>
          </a:p>
          <a:p>
            <a:pPr marL="0" indent="0">
              <a:buNone/>
            </a:pPr>
            <a:r>
              <a:rPr lang="en-GB" dirty="0"/>
              <a:t>    - £900k house, £600k savings (total £1.5m)</a:t>
            </a:r>
          </a:p>
          <a:p>
            <a:pPr marL="0" indent="0">
              <a:buNone/>
            </a:pPr>
            <a:endParaRPr lang="en-GB" dirty="0"/>
          </a:p>
          <a:p>
            <a:pPr algn="just"/>
            <a:r>
              <a:rPr lang="en-GB" sz="2000" b="0" dirty="0">
                <a:effectLst/>
                <a:latin typeface="Bembo" panose="02020502050201020203" pitchFamily="18" charset="0"/>
                <a:ea typeface="Times New Roman" panose="02020603050405020304" pitchFamily="18" charset="0"/>
              </a:rPr>
              <a:t>Gross Value of Estate for IHT		=	£2m</a:t>
            </a:r>
            <a:endParaRPr lang="en-GB" sz="2000" b="1" dirty="0">
              <a:effectLst/>
              <a:latin typeface="Bembo" panose="02020502050201020203" pitchFamily="18" charset="0"/>
              <a:ea typeface="Times New Roman" panose="02020603050405020304" pitchFamily="18" charset="0"/>
            </a:endParaRPr>
          </a:p>
          <a:p>
            <a:pPr marL="0" indent="0" algn="just">
              <a:buNone/>
            </a:pPr>
            <a:r>
              <a:rPr lang="en-GB" sz="2000" b="0" i="1">
                <a:effectLst/>
                <a:latin typeface="Bembo" panose="02020502050201020203" pitchFamily="18" charset="0"/>
                <a:ea typeface="Times New Roman" panose="02020603050405020304" pitchFamily="18" charset="0"/>
              </a:rPr>
              <a:t>    Less</a:t>
            </a:r>
            <a:r>
              <a:rPr lang="en-GB" sz="2000" b="0" i="1" dirty="0">
                <a:effectLst/>
                <a:latin typeface="Bembo" panose="02020502050201020203" pitchFamily="18" charset="0"/>
                <a:ea typeface="Times New Roman" panose="02020603050405020304" pitchFamily="18" charset="0"/>
              </a:rPr>
              <a:t>:</a:t>
            </a: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Nil Rate Band (NRB)		=	(£325,000)</a:t>
            </a: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Transferable NRB			=	(£325,000)</a:t>
            </a: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Residential NRB (RNRB)		=	(£175,000)</a:t>
            </a: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Transferable RNRB			=	(£175,000)</a:t>
            </a: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 Business Relief                      		=	(£500k)</a:t>
            </a:r>
          </a:p>
          <a:p>
            <a:pPr marL="0" indent="0" algn="just">
              <a:buNone/>
            </a:pP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Net Value of Estate for IHT		=	£500,000  </a:t>
            </a:r>
          </a:p>
          <a:p>
            <a:pPr marL="0" indent="0" algn="just">
              <a:buNone/>
            </a:pPr>
            <a:r>
              <a:rPr lang="en-GB" sz="2000" b="0" dirty="0">
                <a:effectLst/>
                <a:latin typeface="Bembo" panose="02020502050201020203" pitchFamily="18" charset="0"/>
                <a:ea typeface="Times New Roman" panose="02020603050405020304" pitchFamily="18" charset="0"/>
              </a:rPr>
              <a:t> </a:t>
            </a:r>
            <a:endParaRPr lang="en-GB" sz="2000" b="1" dirty="0">
              <a:effectLst/>
              <a:latin typeface="Bembo" panose="02020502050201020203" pitchFamily="18" charset="0"/>
              <a:ea typeface="Times New Roman" panose="02020603050405020304" pitchFamily="18" charset="0"/>
            </a:endParaRPr>
          </a:p>
          <a:p>
            <a:pPr algn="just"/>
            <a:r>
              <a:rPr lang="en-GB" sz="2000" b="1" dirty="0">
                <a:effectLst/>
                <a:latin typeface="Bembo" panose="02020502050201020203" pitchFamily="18" charset="0"/>
                <a:ea typeface="Times New Roman" panose="02020603050405020304" pitchFamily="18" charset="0"/>
              </a:rPr>
              <a:t>IHT @ 40%			=	£200,000</a:t>
            </a:r>
          </a:p>
          <a:p>
            <a:endParaRPr lang="en-GB" dirty="0"/>
          </a:p>
        </p:txBody>
      </p:sp>
    </p:spTree>
    <p:extLst>
      <p:ext uri="{BB962C8B-B14F-4D97-AF65-F5344CB8AC3E}">
        <p14:creationId xmlns:p14="http://schemas.microsoft.com/office/powerpoint/2010/main" val="69843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7A90-DD83-7750-5C7D-E11468280C44}"/>
              </a:ext>
            </a:extLst>
          </p:cNvPr>
          <p:cNvSpPr>
            <a:spLocks noGrp="1"/>
          </p:cNvSpPr>
          <p:nvPr>
            <p:ph type="title"/>
          </p:nvPr>
        </p:nvSpPr>
        <p:spPr/>
        <p:txBody>
          <a:bodyPr/>
          <a:lstStyle/>
          <a:p>
            <a:r>
              <a:rPr lang="en-GB" dirty="0"/>
              <a:t>With Trust (</a:t>
            </a:r>
            <a:r>
              <a:rPr lang="en-GB" dirty="0" err="1"/>
              <a:t>herve</a:t>
            </a:r>
            <a:r>
              <a:rPr lang="en-GB" dirty="0"/>
              <a:t> dies 1</a:t>
            </a:r>
            <a:r>
              <a:rPr lang="en-GB" baseline="30000" dirty="0"/>
              <a:t>st</a:t>
            </a:r>
            <a:r>
              <a:rPr lang="en-GB" dirty="0"/>
              <a:t>)</a:t>
            </a:r>
          </a:p>
        </p:txBody>
      </p:sp>
      <p:sp>
        <p:nvSpPr>
          <p:cNvPr id="3" name="Content Placeholder 2">
            <a:extLst>
              <a:ext uri="{FF2B5EF4-FFF2-40B4-BE49-F238E27FC236}">
                <a16:creationId xmlns:a16="http://schemas.microsoft.com/office/drawing/2014/main" id="{D80DDDE7-33F4-6DDE-1DF4-247325148E5A}"/>
              </a:ext>
            </a:extLst>
          </p:cNvPr>
          <p:cNvSpPr>
            <a:spLocks noGrp="1"/>
          </p:cNvSpPr>
          <p:nvPr>
            <p:ph idx="1"/>
          </p:nvPr>
        </p:nvSpPr>
        <p:spPr/>
        <p:txBody>
          <a:bodyPr>
            <a:normAutofit fontScale="62500" lnSpcReduction="20000"/>
          </a:bodyPr>
          <a:lstStyle/>
          <a:p>
            <a:r>
              <a:rPr lang="en-GB" dirty="0"/>
              <a:t>Herve’s Will passes his shares into a BR Trust and everything else to Ulla-Maja. Ulla-Maja immediately buys the shares from the trust and survives by 2 years. Her estate will therefore contain:</a:t>
            </a:r>
          </a:p>
          <a:p>
            <a:pPr marL="0" indent="0">
              <a:buNone/>
            </a:pPr>
            <a:r>
              <a:rPr lang="en-GB" dirty="0"/>
              <a:t>    - £1m business shares</a:t>
            </a:r>
          </a:p>
          <a:p>
            <a:pPr marL="0" indent="0">
              <a:buNone/>
            </a:pPr>
            <a:r>
              <a:rPr lang="en-GB" dirty="0"/>
              <a:t>    - £900k house, £100k savings (total £1m)</a:t>
            </a:r>
          </a:p>
          <a:p>
            <a:pPr marL="0" indent="0">
              <a:buNone/>
            </a:pPr>
            <a:endParaRPr lang="en-GB" dirty="0"/>
          </a:p>
          <a:p>
            <a:pPr algn="just"/>
            <a:r>
              <a:rPr lang="en-GB" sz="2000" b="0" dirty="0">
                <a:effectLst/>
                <a:latin typeface="Bembo" panose="02020502050201020203" pitchFamily="18" charset="0"/>
                <a:ea typeface="Times New Roman" panose="02020603050405020304" pitchFamily="18" charset="0"/>
              </a:rPr>
              <a:t>Gross Value of Estate for IHT		=	£2m</a:t>
            </a:r>
            <a:endParaRPr lang="en-GB" sz="2000" b="1" dirty="0">
              <a:effectLst/>
              <a:latin typeface="Bembo" panose="02020502050201020203" pitchFamily="18" charset="0"/>
              <a:ea typeface="Times New Roman" panose="02020603050405020304" pitchFamily="18" charset="0"/>
            </a:endParaRPr>
          </a:p>
          <a:p>
            <a:pPr marL="0" indent="0" algn="just">
              <a:buNone/>
            </a:pPr>
            <a:r>
              <a:rPr lang="en-GB" sz="2000" b="0" i="1" dirty="0">
                <a:effectLst/>
                <a:latin typeface="Bembo" panose="02020502050201020203" pitchFamily="18" charset="0"/>
                <a:ea typeface="Times New Roman" panose="02020603050405020304" pitchFamily="18" charset="0"/>
              </a:rPr>
              <a:t>     Less:</a:t>
            </a: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Nil Rate Band (NRB)		=	(£325,000)</a:t>
            </a: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Transferable NRB			=	(£325,000)</a:t>
            </a: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Residential NRB (RNRB)		=	(£175,000)</a:t>
            </a: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Transferable RNRB			=	(£175,000)</a:t>
            </a: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 Business Relief                      		=	(£1m)</a:t>
            </a:r>
          </a:p>
          <a:p>
            <a:pPr marL="0" indent="0" algn="just">
              <a:buNone/>
            </a:pPr>
            <a:endParaRPr lang="en-GB" sz="2000" b="1" dirty="0">
              <a:effectLst/>
              <a:latin typeface="Bembo" panose="02020502050201020203" pitchFamily="18" charset="0"/>
              <a:ea typeface="Times New Roman" panose="02020603050405020304" pitchFamily="18" charset="0"/>
            </a:endParaRPr>
          </a:p>
          <a:p>
            <a:pPr algn="just"/>
            <a:r>
              <a:rPr lang="en-GB" sz="2000" b="0" dirty="0">
                <a:effectLst/>
                <a:latin typeface="Bembo" panose="02020502050201020203" pitchFamily="18" charset="0"/>
                <a:ea typeface="Times New Roman" panose="02020603050405020304" pitchFamily="18" charset="0"/>
              </a:rPr>
              <a:t>Net Value of Estate for IHT		=	£0   </a:t>
            </a:r>
          </a:p>
          <a:p>
            <a:pPr marL="0" indent="0" algn="just">
              <a:buNone/>
            </a:pPr>
            <a:r>
              <a:rPr lang="en-GB" sz="2000" b="0" dirty="0">
                <a:effectLst/>
                <a:latin typeface="Bembo" panose="02020502050201020203" pitchFamily="18" charset="0"/>
                <a:ea typeface="Times New Roman" panose="02020603050405020304" pitchFamily="18" charset="0"/>
              </a:rPr>
              <a:t> </a:t>
            </a:r>
            <a:endParaRPr lang="en-GB" sz="2000" b="1" dirty="0">
              <a:effectLst/>
              <a:latin typeface="Bembo" panose="02020502050201020203" pitchFamily="18" charset="0"/>
              <a:ea typeface="Times New Roman" panose="02020603050405020304" pitchFamily="18" charset="0"/>
            </a:endParaRPr>
          </a:p>
          <a:p>
            <a:pPr algn="just"/>
            <a:r>
              <a:rPr lang="en-GB" sz="2000" b="1" dirty="0">
                <a:effectLst/>
                <a:latin typeface="Bembo" panose="02020502050201020203" pitchFamily="18" charset="0"/>
                <a:ea typeface="Times New Roman" panose="02020603050405020304" pitchFamily="18" charset="0"/>
              </a:rPr>
              <a:t>IHT @ 40%			=	£0</a:t>
            </a:r>
          </a:p>
          <a:p>
            <a:endParaRPr lang="en-GB" dirty="0"/>
          </a:p>
        </p:txBody>
      </p:sp>
      <p:sp>
        <p:nvSpPr>
          <p:cNvPr id="4" name="TextBox 3">
            <a:extLst>
              <a:ext uri="{FF2B5EF4-FFF2-40B4-BE49-F238E27FC236}">
                <a16:creationId xmlns:a16="http://schemas.microsoft.com/office/drawing/2014/main" id="{D0594044-2E27-E830-6FB4-BBC4DFD88476}"/>
              </a:ext>
            </a:extLst>
          </p:cNvPr>
          <p:cNvSpPr txBox="1"/>
          <p:nvPr/>
        </p:nvSpPr>
        <p:spPr>
          <a:xfrm>
            <a:off x="7821227" y="5331048"/>
            <a:ext cx="2858611" cy="923330"/>
          </a:xfrm>
          <a:prstGeom prst="rect">
            <a:avLst/>
          </a:prstGeom>
          <a:noFill/>
        </p:spPr>
        <p:txBody>
          <a:bodyPr wrap="square" rtlCol="0">
            <a:spAutoFit/>
          </a:bodyPr>
          <a:lstStyle/>
          <a:p>
            <a:pPr algn="ctr"/>
            <a:r>
              <a:rPr lang="en-GB" b="1" dirty="0"/>
              <a:t>Poll</a:t>
            </a:r>
          </a:p>
          <a:p>
            <a:r>
              <a:rPr lang="en-GB" dirty="0"/>
              <a:t>Is it sensible for Ulla-Maja to spend almost all her savings?</a:t>
            </a:r>
          </a:p>
        </p:txBody>
      </p:sp>
    </p:spTree>
    <p:extLst>
      <p:ext uri="{BB962C8B-B14F-4D97-AF65-F5344CB8AC3E}">
        <p14:creationId xmlns:p14="http://schemas.microsoft.com/office/powerpoint/2010/main" val="272329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in a chair&#10;&#10;Description automatically generated with medium confidence">
            <a:extLst>
              <a:ext uri="{FF2B5EF4-FFF2-40B4-BE49-F238E27FC236}">
                <a16:creationId xmlns:a16="http://schemas.microsoft.com/office/drawing/2014/main" id="{07962F00-0FB2-FB23-D2C4-6B51E740CED2}"/>
              </a:ext>
            </a:extLst>
          </p:cNvPr>
          <p:cNvPicPr>
            <a:picLocks noChangeAspect="1"/>
          </p:cNvPicPr>
          <p:nvPr/>
        </p:nvPicPr>
        <p:blipFill rotWithShape="1">
          <a:blip r:embed="rId2">
            <a:extLst>
              <a:ext uri="{28A0092B-C50C-407E-A947-70E740481C1C}">
                <a14:useLocalDpi xmlns:a14="http://schemas.microsoft.com/office/drawing/2010/main" val="0"/>
              </a:ext>
            </a:extLst>
          </a:blip>
          <a:srcRect l="3692" r="16308"/>
          <a:stretch/>
        </p:blipFill>
        <p:spPr>
          <a:xfrm>
            <a:off x="1" y="1"/>
            <a:ext cx="12192000" cy="6857999"/>
          </a:xfrm>
          <a:prstGeom prst="rect">
            <a:avLst/>
          </a:prstGeom>
        </p:spPr>
      </p:pic>
      <p:sp useBgFill="1">
        <p:nvSpPr>
          <p:cNvPr id="21" name="Freeform: Shape 2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284C645-0FF7-E5F8-9A79-176936C93197}"/>
              </a:ext>
            </a:extLst>
          </p:cNvPr>
          <p:cNvSpPr>
            <a:spLocks noGrp="1"/>
          </p:cNvSpPr>
          <p:nvPr>
            <p:ph type="title"/>
          </p:nvPr>
        </p:nvSpPr>
        <p:spPr>
          <a:xfrm>
            <a:off x="1037809" y="1071350"/>
            <a:ext cx="4775162" cy="1475906"/>
          </a:xfrm>
        </p:spPr>
        <p:txBody>
          <a:bodyPr>
            <a:normAutofit/>
          </a:bodyPr>
          <a:lstStyle/>
          <a:p>
            <a:pPr algn="ctr"/>
            <a:r>
              <a:rPr lang="en-GB" dirty="0"/>
              <a:t>Incentivising </a:t>
            </a:r>
            <a:r>
              <a:rPr lang="en-GB" dirty="0" err="1"/>
              <a:t>jukka</a:t>
            </a:r>
            <a:endParaRPr lang="en-GB"/>
          </a:p>
        </p:txBody>
      </p:sp>
      <p:sp>
        <p:nvSpPr>
          <p:cNvPr id="2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A65557-DEDB-A97A-DD18-1B5C1677D958}"/>
              </a:ext>
            </a:extLst>
          </p:cNvPr>
          <p:cNvSpPr>
            <a:spLocks noGrp="1"/>
          </p:cNvSpPr>
          <p:nvPr>
            <p:ph idx="1"/>
          </p:nvPr>
        </p:nvSpPr>
        <p:spPr>
          <a:xfrm>
            <a:off x="1189319" y="2547257"/>
            <a:ext cx="4458446" cy="3239392"/>
          </a:xfrm>
        </p:spPr>
        <p:txBody>
          <a:bodyPr anchor="ctr">
            <a:normAutofit/>
          </a:bodyPr>
          <a:lstStyle/>
          <a:p>
            <a:endParaRPr lang="en-GB" dirty="0"/>
          </a:p>
          <a:p>
            <a:r>
              <a:rPr lang="en-GB" dirty="0"/>
              <a:t>Parents want to treat children equally</a:t>
            </a:r>
          </a:p>
          <a:p>
            <a:r>
              <a:rPr lang="en-GB" dirty="0"/>
              <a:t>That might devalue your business</a:t>
            </a:r>
          </a:p>
          <a:p>
            <a:endParaRPr lang="en-GB" dirty="0"/>
          </a:p>
          <a:p>
            <a:r>
              <a:rPr lang="en-GB" dirty="0"/>
              <a:t>Same principle applies to other key workers</a:t>
            </a:r>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1339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470751-4046-4A07-86D0-382F36ED5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EE839-F213-E4AC-CAE1-2A20C562A986}"/>
              </a:ext>
            </a:extLst>
          </p:cNvPr>
          <p:cNvSpPr>
            <a:spLocks noGrp="1"/>
          </p:cNvSpPr>
          <p:nvPr>
            <p:ph type="title"/>
          </p:nvPr>
        </p:nvSpPr>
        <p:spPr>
          <a:xfrm>
            <a:off x="1050879" y="609601"/>
            <a:ext cx="9810604" cy="1216024"/>
          </a:xfrm>
        </p:spPr>
        <p:txBody>
          <a:bodyPr>
            <a:normAutofit/>
          </a:bodyPr>
          <a:lstStyle/>
          <a:p>
            <a:pPr algn="ctr"/>
            <a:r>
              <a:rPr lang="en-GB" dirty="0"/>
              <a:t>What is succession planning?</a:t>
            </a:r>
            <a:endParaRPr lang="en-GB"/>
          </a:p>
        </p:txBody>
      </p:sp>
      <p:sp>
        <p:nvSpPr>
          <p:cNvPr id="11" name="Freeform: Shape 10">
            <a:extLst>
              <a:ext uri="{FF2B5EF4-FFF2-40B4-BE49-F238E27FC236}">
                <a16:creationId xmlns:a16="http://schemas.microsoft.com/office/drawing/2014/main" id="{798DAB7D-3A31-4ABA-87BC-3DC434358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BBFD0CAC-6A54-EE2F-7A97-2EF3E10B323C}"/>
              </a:ext>
            </a:extLst>
          </p:cNvPr>
          <p:cNvGraphicFramePr>
            <a:graphicFrameLocks noGrp="1"/>
          </p:cNvGraphicFramePr>
          <p:nvPr>
            <p:ph idx="1"/>
            <p:extLst>
              <p:ext uri="{D42A27DB-BD31-4B8C-83A1-F6EECF244321}">
                <p14:modId xmlns:p14="http://schemas.microsoft.com/office/powerpoint/2010/main" val="461398716"/>
              </p:ext>
            </p:extLst>
          </p:nvPr>
        </p:nvGraphicFramePr>
        <p:xfrm>
          <a:off x="1050925" y="2028887"/>
          <a:ext cx="9810750" cy="3990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9556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5A5D3-3A04-3403-4BAE-71BF9191FD5A}"/>
              </a:ext>
            </a:extLst>
          </p:cNvPr>
          <p:cNvSpPr>
            <a:spLocks noGrp="1"/>
          </p:cNvSpPr>
          <p:nvPr>
            <p:ph type="title"/>
          </p:nvPr>
        </p:nvSpPr>
        <p:spPr/>
        <p:txBody>
          <a:bodyPr/>
          <a:lstStyle/>
          <a:p>
            <a:r>
              <a:rPr lang="en-GB"/>
              <a:t>Cross-option agreements</a:t>
            </a:r>
          </a:p>
        </p:txBody>
      </p:sp>
      <p:sp>
        <p:nvSpPr>
          <p:cNvPr id="3" name="Content Placeholder 2">
            <a:extLst>
              <a:ext uri="{FF2B5EF4-FFF2-40B4-BE49-F238E27FC236}">
                <a16:creationId xmlns:a16="http://schemas.microsoft.com/office/drawing/2014/main" id="{267F753C-F1CE-E2C3-FACA-CA69CD46030A}"/>
              </a:ext>
            </a:extLst>
          </p:cNvPr>
          <p:cNvSpPr>
            <a:spLocks noGrp="1"/>
          </p:cNvSpPr>
          <p:nvPr>
            <p:ph idx="1"/>
          </p:nvPr>
        </p:nvSpPr>
        <p:spPr/>
        <p:txBody>
          <a:bodyPr>
            <a:normAutofit lnSpcReduction="10000"/>
          </a:bodyPr>
          <a:lstStyle/>
          <a:p>
            <a:r>
              <a:rPr lang="en-GB" dirty="0"/>
              <a:t>Ongoing directors may wish to retain the business shares. Families often want cash.</a:t>
            </a:r>
          </a:p>
          <a:p>
            <a:pPr marL="0" indent="0">
              <a:buNone/>
            </a:pPr>
            <a:endParaRPr lang="en-GB" dirty="0"/>
          </a:p>
          <a:p>
            <a:r>
              <a:rPr lang="en-GB" dirty="0"/>
              <a:t>Keyman insurance – make sure the business has working capital if a shareholder dies.</a:t>
            </a:r>
          </a:p>
          <a:p>
            <a:endParaRPr lang="en-GB" dirty="0"/>
          </a:p>
          <a:p>
            <a:r>
              <a:rPr lang="en-GB" dirty="0"/>
              <a:t>Cross-option agreements – give the business an option to purchase shares from a deceased shareholder and the shareholder’s estate an option to sell to the business with an agreed mechanic.</a:t>
            </a:r>
          </a:p>
          <a:p>
            <a:pPr marL="0" indent="0">
              <a:buNone/>
            </a:pPr>
            <a:endParaRPr lang="en-GB" dirty="0"/>
          </a:p>
          <a:p>
            <a:r>
              <a:rPr lang="en-GB" dirty="0"/>
              <a:t>Must build in discretion otherwise Business Relief is lost. </a:t>
            </a:r>
          </a:p>
          <a:p>
            <a:endParaRPr lang="en-GB" dirty="0"/>
          </a:p>
          <a:p>
            <a:r>
              <a:rPr lang="en-GB" dirty="0"/>
              <a:t>Review old agreements.  </a:t>
            </a:r>
          </a:p>
        </p:txBody>
      </p:sp>
    </p:spTree>
    <p:extLst>
      <p:ext uri="{BB962C8B-B14F-4D97-AF65-F5344CB8AC3E}">
        <p14:creationId xmlns:p14="http://schemas.microsoft.com/office/powerpoint/2010/main" val="1774053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7CEDE2E-C8CD-424B-A0AB-9CDDD3A4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AEC738E-E912-420C-B0E2-17A69DF32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620" y="0"/>
            <a:ext cx="11816380" cy="6858000"/>
          </a:xfrm>
          <a:custGeom>
            <a:avLst/>
            <a:gdLst>
              <a:gd name="connsiteX0" fmla="*/ 8367 w 11816380"/>
              <a:gd name="connsiteY0" fmla="*/ 6848079 h 6858000"/>
              <a:gd name="connsiteX1" fmla="*/ 946 w 11816380"/>
              <a:gd name="connsiteY1" fmla="*/ 6858000 h 6858000"/>
              <a:gd name="connsiteX2" fmla="*/ 0 w 11816380"/>
              <a:gd name="connsiteY2" fmla="*/ 6858000 h 6858000"/>
              <a:gd name="connsiteX3" fmla="*/ 8008701 w 11816380"/>
              <a:gd name="connsiteY3" fmla="*/ 0 h 6858000"/>
              <a:gd name="connsiteX4" fmla="*/ 11816380 w 11816380"/>
              <a:gd name="connsiteY4" fmla="*/ 0 h 6858000"/>
              <a:gd name="connsiteX5" fmla="*/ 11816380 w 11816380"/>
              <a:gd name="connsiteY5" fmla="*/ 6858000 h 6858000"/>
              <a:gd name="connsiteX6" fmla="*/ 12879 w 11816380"/>
              <a:gd name="connsiteY6" fmla="*/ 6858000 h 6858000"/>
              <a:gd name="connsiteX7" fmla="*/ 185257 w 11816380"/>
              <a:gd name="connsiteY7" fmla="*/ 6681490 h 6858000"/>
              <a:gd name="connsiteX8" fmla="*/ 349627 w 11816380"/>
              <a:gd name="connsiteY8" fmla="*/ 6491141 h 6858000"/>
              <a:gd name="connsiteX9" fmla="*/ 435850 w 11816380"/>
              <a:gd name="connsiteY9" fmla="*/ 6356175 h 6858000"/>
              <a:gd name="connsiteX10" fmla="*/ 513949 w 11816380"/>
              <a:gd name="connsiteY10" fmla="*/ 6236376 h 6858000"/>
              <a:gd name="connsiteX11" fmla="*/ 644725 w 11816380"/>
              <a:gd name="connsiteY11" fmla="*/ 6047133 h 6858000"/>
              <a:gd name="connsiteX12" fmla="*/ 755864 w 11816380"/>
              <a:gd name="connsiteY12" fmla="*/ 5875377 h 6858000"/>
              <a:gd name="connsiteX13" fmla="*/ 805295 w 11816380"/>
              <a:gd name="connsiteY13" fmla="*/ 5828953 h 6858000"/>
              <a:gd name="connsiteX14" fmla="*/ 854705 w 11816380"/>
              <a:gd name="connsiteY14" fmla="*/ 5795741 h 6858000"/>
              <a:gd name="connsiteX15" fmla="*/ 864711 w 11816380"/>
              <a:gd name="connsiteY15" fmla="*/ 5789123 h 6858000"/>
              <a:gd name="connsiteX16" fmla="*/ 915038 w 11816380"/>
              <a:gd name="connsiteY16" fmla="*/ 5676299 h 6858000"/>
              <a:gd name="connsiteX17" fmla="*/ 891159 w 11816380"/>
              <a:gd name="connsiteY17" fmla="*/ 5752283 h 6858000"/>
              <a:gd name="connsiteX18" fmla="*/ 891423 w 11816380"/>
              <a:gd name="connsiteY18" fmla="*/ 5752392 h 6858000"/>
              <a:gd name="connsiteX19" fmla="*/ 933153 w 11816380"/>
              <a:gd name="connsiteY19" fmla="*/ 5622359 h 6858000"/>
              <a:gd name="connsiteX20" fmla="*/ 988982 w 11816380"/>
              <a:gd name="connsiteY20" fmla="*/ 5555854 h 6858000"/>
              <a:gd name="connsiteX21" fmla="*/ 1027589 w 11816380"/>
              <a:gd name="connsiteY21" fmla="*/ 5528213 h 6858000"/>
              <a:gd name="connsiteX22" fmla="*/ 1049768 w 11816380"/>
              <a:gd name="connsiteY22" fmla="*/ 5510295 h 6858000"/>
              <a:gd name="connsiteX23" fmla="*/ 1086224 w 11816380"/>
              <a:gd name="connsiteY23" fmla="*/ 5455516 h 6858000"/>
              <a:gd name="connsiteX24" fmla="*/ 1219479 w 11816380"/>
              <a:gd name="connsiteY24" fmla="*/ 5343472 h 6858000"/>
              <a:gd name="connsiteX25" fmla="*/ 1313068 w 11816380"/>
              <a:gd name="connsiteY25" fmla="*/ 5275221 h 6858000"/>
              <a:gd name="connsiteX26" fmla="*/ 1370857 w 11816380"/>
              <a:gd name="connsiteY26" fmla="*/ 5250801 h 6858000"/>
              <a:gd name="connsiteX27" fmla="*/ 1383927 w 11816380"/>
              <a:gd name="connsiteY27" fmla="*/ 5241501 h 6858000"/>
              <a:gd name="connsiteX28" fmla="*/ 1389964 w 11816380"/>
              <a:gd name="connsiteY28" fmla="*/ 5235966 h 6858000"/>
              <a:gd name="connsiteX29" fmla="*/ 1436180 w 11816380"/>
              <a:gd name="connsiteY29" fmla="*/ 5191057 h 6858000"/>
              <a:gd name="connsiteX30" fmla="*/ 1462293 w 11816380"/>
              <a:gd name="connsiteY30" fmla="*/ 5172481 h 6858000"/>
              <a:gd name="connsiteX31" fmla="*/ 1471185 w 11816380"/>
              <a:gd name="connsiteY31" fmla="*/ 5172057 h 6858000"/>
              <a:gd name="connsiteX32" fmla="*/ 1484305 w 11816380"/>
              <a:gd name="connsiteY32" fmla="*/ 5160542 h 6858000"/>
              <a:gd name="connsiteX33" fmla="*/ 1554881 w 11816380"/>
              <a:gd name="connsiteY33" fmla="*/ 5084696 h 6858000"/>
              <a:gd name="connsiteX34" fmla="*/ 1636417 w 11816380"/>
              <a:gd name="connsiteY34" fmla="*/ 5001825 h 6858000"/>
              <a:gd name="connsiteX35" fmla="*/ 1660648 w 11816380"/>
              <a:gd name="connsiteY35" fmla="*/ 4950880 h 6858000"/>
              <a:gd name="connsiteX36" fmla="*/ 1706248 w 11816380"/>
              <a:gd name="connsiteY36" fmla="*/ 4843347 h 6858000"/>
              <a:gd name="connsiteX37" fmla="*/ 1710144 w 11816380"/>
              <a:gd name="connsiteY37" fmla="*/ 4829405 h 6858000"/>
              <a:gd name="connsiteX38" fmla="*/ 1719000 w 11816380"/>
              <a:gd name="connsiteY38" fmla="*/ 4829676 h 6858000"/>
              <a:gd name="connsiteX39" fmla="*/ 1733138 w 11816380"/>
              <a:gd name="connsiteY39" fmla="*/ 4813339 h 6858000"/>
              <a:gd name="connsiteX40" fmla="*/ 1778821 w 11816380"/>
              <a:gd name="connsiteY40" fmla="*/ 4805218 h 6858000"/>
              <a:gd name="connsiteX41" fmla="*/ 1800963 w 11816380"/>
              <a:gd name="connsiteY41" fmla="*/ 4763797 h 6858000"/>
              <a:gd name="connsiteX42" fmla="*/ 1810119 w 11816380"/>
              <a:gd name="connsiteY42" fmla="*/ 4737383 h 6858000"/>
              <a:gd name="connsiteX43" fmla="*/ 1827836 w 11816380"/>
              <a:gd name="connsiteY43" fmla="*/ 4724888 h 6858000"/>
              <a:gd name="connsiteX44" fmla="*/ 1833582 w 11816380"/>
              <a:gd name="connsiteY44" fmla="*/ 4707016 h 6858000"/>
              <a:gd name="connsiteX45" fmla="*/ 1918415 w 11816380"/>
              <a:gd name="connsiteY45" fmla="*/ 4635645 h 6858000"/>
              <a:gd name="connsiteX46" fmla="*/ 1931685 w 11816380"/>
              <a:gd name="connsiteY46" fmla="*/ 4624502 h 6858000"/>
              <a:gd name="connsiteX47" fmla="*/ 1935030 w 11816380"/>
              <a:gd name="connsiteY47" fmla="*/ 4613163 h 6858000"/>
              <a:gd name="connsiteX48" fmla="*/ 1952342 w 11816380"/>
              <a:gd name="connsiteY48" fmla="*/ 4594063 h 6858000"/>
              <a:gd name="connsiteX49" fmla="*/ 1961790 w 11816380"/>
              <a:gd name="connsiteY49" fmla="*/ 4592968 h 6858000"/>
              <a:gd name="connsiteX50" fmla="*/ 1960579 w 11816380"/>
              <a:gd name="connsiteY50" fmla="*/ 4588653 h 6858000"/>
              <a:gd name="connsiteX51" fmla="*/ 2030023 w 11816380"/>
              <a:gd name="connsiteY51" fmla="*/ 4496718 h 6858000"/>
              <a:gd name="connsiteX52" fmla="*/ 2042051 w 11816380"/>
              <a:gd name="connsiteY52" fmla="*/ 4481148 h 6858000"/>
              <a:gd name="connsiteX53" fmla="*/ 2136989 w 11816380"/>
              <a:gd name="connsiteY53" fmla="*/ 4432859 h 6858000"/>
              <a:gd name="connsiteX54" fmla="*/ 2162370 w 11816380"/>
              <a:gd name="connsiteY54" fmla="*/ 4411168 h 6858000"/>
              <a:gd name="connsiteX55" fmla="*/ 2169275 w 11816380"/>
              <a:gd name="connsiteY55" fmla="*/ 4403806 h 6858000"/>
              <a:gd name="connsiteX56" fmla="*/ 2181740 w 11816380"/>
              <a:gd name="connsiteY56" fmla="*/ 4389325 h 6858000"/>
              <a:gd name="connsiteX57" fmla="*/ 2222578 w 11816380"/>
              <a:gd name="connsiteY57" fmla="*/ 4276352 h 6858000"/>
              <a:gd name="connsiteX58" fmla="*/ 2356968 w 11816380"/>
              <a:gd name="connsiteY58" fmla="*/ 4104655 h 6858000"/>
              <a:gd name="connsiteX59" fmla="*/ 2741875 w 11816380"/>
              <a:gd name="connsiteY59" fmla="*/ 3505835 h 6858000"/>
              <a:gd name="connsiteX60" fmla="*/ 2827910 w 11816380"/>
              <a:gd name="connsiteY60" fmla="*/ 3396765 h 6858000"/>
              <a:gd name="connsiteX61" fmla="*/ 2924580 w 11816380"/>
              <a:gd name="connsiteY61" fmla="*/ 3353018 h 6858000"/>
              <a:gd name="connsiteX62" fmla="*/ 3068218 w 11816380"/>
              <a:gd name="connsiteY62" fmla="*/ 3200632 h 6858000"/>
              <a:gd name="connsiteX63" fmla="*/ 3180481 w 11816380"/>
              <a:gd name="connsiteY63" fmla="*/ 3072491 h 6858000"/>
              <a:gd name="connsiteX64" fmla="*/ 3266384 w 11816380"/>
              <a:gd name="connsiteY64" fmla="*/ 3000345 h 6858000"/>
              <a:gd name="connsiteX65" fmla="*/ 3370119 w 11816380"/>
              <a:gd name="connsiteY65" fmla="*/ 2923806 h 6858000"/>
              <a:gd name="connsiteX66" fmla="*/ 3399194 w 11816380"/>
              <a:gd name="connsiteY66" fmla="*/ 2897238 h 6858000"/>
              <a:gd name="connsiteX67" fmla="*/ 3474985 w 11816380"/>
              <a:gd name="connsiteY67" fmla="*/ 2821875 h 6858000"/>
              <a:gd name="connsiteX68" fmla="*/ 3949309 w 11816380"/>
              <a:gd name="connsiteY68" fmla="*/ 2610411 h 6858000"/>
              <a:gd name="connsiteX69" fmla="*/ 4156139 w 11816380"/>
              <a:gd name="connsiteY69" fmla="*/ 2413665 h 6858000"/>
              <a:gd name="connsiteX70" fmla="*/ 4214917 w 11816380"/>
              <a:gd name="connsiteY70" fmla="*/ 2391331 h 6858000"/>
              <a:gd name="connsiteX71" fmla="*/ 4288005 w 11816380"/>
              <a:gd name="connsiteY71" fmla="*/ 2354999 h 6858000"/>
              <a:gd name="connsiteX72" fmla="*/ 4358061 w 11816380"/>
              <a:gd name="connsiteY72" fmla="*/ 2319819 h 6858000"/>
              <a:gd name="connsiteX73" fmla="*/ 4405052 w 11816380"/>
              <a:gd name="connsiteY73" fmla="*/ 2274688 h 6858000"/>
              <a:gd name="connsiteX74" fmla="*/ 4471333 w 11816380"/>
              <a:gd name="connsiteY74" fmla="*/ 2236968 h 6858000"/>
              <a:gd name="connsiteX75" fmla="*/ 4841095 w 11816380"/>
              <a:gd name="connsiteY75" fmla="*/ 1968135 h 6858000"/>
              <a:gd name="connsiteX76" fmla="*/ 5008479 w 11816380"/>
              <a:gd name="connsiteY76" fmla="*/ 1888679 h 6858000"/>
              <a:gd name="connsiteX77" fmla="*/ 5180683 w 11816380"/>
              <a:gd name="connsiteY77" fmla="*/ 1753061 h 6858000"/>
              <a:gd name="connsiteX78" fmla="*/ 5665116 w 11816380"/>
              <a:gd name="connsiteY78" fmla="*/ 1552454 h 6858000"/>
              <a:gd name="connsiteX79" fmla="*/ 6116480 w 11816380"/>
              <a:gd name="connsiteY79" fmla="*/ 1319724 h 6858000"/>
              <a:gd name="connsiteX80" fmla="*/ 6252872 w 11816380"/>
              <a:gd name="connsiteY80" fmla="*/ 1225617 h 6858000"/>
              <a:gd name="connsiteX81" fmla="*/ 6346295 w 11816380"/>
              <a:gd name="connsiteY81" fmla="*/ 1201230 h 6858000"/>
              <a:gd name="connsiteX82" fmla="*/ 6393706 w 11816380"/>
              <a:gd name="connsiteY82" fmla="*/ 1174911 h 6858000"/>
              <a:gd name="connsiteX83" fmla="*/ 6582798 w 11816380"/>
              <a:gd name="connsiteY83" fmla="*/ 1126130 h 6858000"/>
              <a:gd name="connsiteX84" fmla="*/ 6646379 w 11816380"/>
              <a:gd name="connsiteY84" fmla="*/ 1058806 h 6858000"/>
              <a:gd name="connsiteX85" fmla="*/ 6707073 w 11816380"/>
              <a:gd name="connsiteY85" fmla="*/ 972122 h 6858000"/>
              <a:gd name="connsiteX86" fmla="*/ 6998235 w 11816380"/>
              <a:gd name="connsiteY86" fmla="*/ 863403 h 6858000"/>
              <a:gd name="connsiteX87" fmla="*/ 7094498 w 11816380"/>
              <a:gd name="connsiteY87" fmla="*/ 808270 h 6858000"/>
              <a:gd name="connsiteX88" fmla="*/ 7151544 w 11816380"/>
              <a:gd name="connsiteY88" fmla="*/ 781198 h 6858000"/>
              <a:gd name="connsiteX89" fmla="*/ 7158731 w 11816380"/>
              <a:gd name="connsiteY89" fmla="*/ 781044 h 6858000"/>
              <a:gd name="connsiteX90" fmla="*/ 7274420 w 11816380"/>
              <a:gd name="connsiteY90" fmla="*/ 661941 h 6858000"/>
              <a:gd name="connsiteX91" fmla="*/ 7298271 w 11816380"/>
              <a:gd name="connsiteY91" fmla="*/ 649697 h 6858000"/>
              <a:gd name="connsiteX92" fmla="*/ 7401066 w 11816380"/>
              <a:gd name="connsiteY92" fmla="*/ 511127 h 6858000"/>
              <a:gd name="connsiteX93" fmla="*/ 7476746 w 11816380"/>
              <a:gd name="connsiteY93" fmla="*/ 449992 h 6858000"/>
              <a:gd name="connsiteX94" fmla="*/ 7593104 w 11816380"/>
              <a:gd name="connsiteY94" fmla="*/ 389139 h 6858000"/>
              <a:gd name="connsiteX95" fmla="*/ 7996473 w 11816380"/>
              <a:gd name="connsiteY95" fmla="*/ 124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816380" h="6858000">
                <a:moveTo>
                  <a:pt x="8367" y="6848079"/>
                </a:moveTo>
                <a:lnTo>
                  <a:pt x="946" y="6858000"/>
                </a:lnTo>
                <a:lnTo>
                  <a:pt x="0" y="6858000"/>
                </a:lnTo>
                <a:close/>
                <a:moveTo>
                  <a:pt x="8008701" y="0"/>
                </a:moveTo>
                <a:lnTo>
                  <a:pt x="11816380" y="0"/>
                </a:lnTo>
                <a:lnTo>
                  <a:pt x="11816380" y="6858000"/>
                </a:lnTo>
                <a:lnTo>
                  <a:pt x="12879" y="6858000"/>
                </a:lnTo>
                <a:lnTo>
                  <a:pt x="185257" y="6681490"/>
                </a:lnTo>
                <a:lnTo>
                  <a:pt x="349627" y="6491141"/>
                </a:lnTo>
                <a:lnTo>
                  <a:pt x="435850" y="6356175"/>
                </a:lnTo>
                <a:lnTo>
                  <a:pt x="513949" y="6236376"/>
                </a:lnTo>
                <a:cubicBezTo>
                  <a:pt x="549141" y="6113665"/>
                  <a:pt x="589071" y="6135413"/>
                  <a:pt x="644725" y="6047133"/>
                </a:cubicBezTo>
                <a:cubicBezTo>
                  <a:pt x="712062" y="5950197"/>
                  <a:pt x="703016" y="6017252"/>
                  <a:pt x="755864" y="5875377"/>
                </a:cubicBezTo>
                <a:cubicBezTo>
                  <a:pt x="781231" y="5873328"/>
                  <a:pt x="793445" y="5858999"/>
                  <a:pt x="805295" y="5828953"/>
                </a:cubicBezTo>
                <a:cubicBezTo>
                  <a:pt x="822240" y="5805796"/>
                  <a:pt x="839845" y="5801743"/>
                  <a:pt x="854705" y="5795741"/>
                </a:cubicBezTo>
                <a:lnTo>
                  <a:pt x="864711" y="5789123"/>
                </a:lnTo>
                <a:lnTo>
                  <a:pt x="915038" y="5676299"/>
                </a:lnTo>
                <a:lnTo>
                  <a:pt x="891159" y="5752283"/>
                </a:lnTo>
                <a:cubicBezTo>
                  <a:pt x="891247" y="5752319"/>
                  <a:pt x="891334" y="5752355"/>
                  <a:pt x="891423" y="5752392"/>
                </a:cubicBezTo>
                <a:lnTo>
                  <a:pt x="933153" y="5622359"/>
                </a:lnTo>
                <a:cubicBezTo>
                  <a:pt x="957432" y="5594851"/>
                  <a:pt x="979837" y="5564309"/>
                  <a:pt x="988982" y="5555854"/>
                </a:cubicBezTo>
                <a:cubicBezTo>
                  <a:pt x="1014562" y="5557498"/>
                  <a:pt x="1014592" y="5540846"/>
                  <a:pt x="1027589" y="5528213"/>
                </a:cubicBezTo>
                <a:cubicBezTo>
                  <a:pt x="1040025" y="5531526"/>
                  <a:pt x="1052240" y="5522509"/>
                  <a:pt x="1049768" y="5510295"/>
                </a:cubicBezTo>
                <a:cubicBezTo>
                  <a:pt x="1028205" y="5493040"/>
                  <a:pt x="1093698" y="5472501"/>
                  <a:pt x="1086224" y="5455516"/>
                </a:cubicBezTo>
                <a:cubicBezTo>
                  <a:pt x="1109218" y="5435092"/>
                  <a:pt x="1218059" y="5379864"/>
                  <a:pt x="1219479" y="5343472"/>
                </a:cubicBezTo>
                <a:cubicBezTo>
                  <a:pt x="1262343" y="5297185"/>
                  <a:pt x="1291871" y="5290784"/>
                  <a:pt x="1313068" y="5275221"/>
                </a:cubicBezTo>
                <a:cubicBezTo>
                  <a:pt x="1338201" y="5263736"/>
                  <a:pt x="1316257" y="5288451"/>
                  <a:pt x="1370857" y="5250801"/>
                </a:cubicBezTo>
                <a:lnTo>
                  <a:pt x="1383927" y="5241501"/>
                </a:lnTo>
                <a:lnTo>
                  <a:pt x="1389964" y="5235966"/>
                </a:lnTo>
                <a:cubicBezTo>
                  <a:pt x="1405217" y="5221853"/>
                  <a:pt x="1420713" y="5207094"/>
                  <a:pt x="1436180" y="5191057"/>
                </a:cubicBezTo>
                <a:cubicBezTo>
                  <a:pt x="1447510" y="5179996"/>
                  <a:pt x="1455651" y="5174758"/>
                  <a:pt x="1462293" y="5172481"/>
                </a:cubicBezTo>
                <a:lnTo>
                  <a:pt x="1471185" y="5172057"/>
                </a:lnTo>
                <a:lnTo>
                  <a:pt x="1484305" y="5160542"/>
                </a:lnTo>
                <a:cubicBezTo>
                  <a:pt x="1521747" y="5126137"/>
                  <a:pt x="1556786" y="5090762"/>
                  <a:pt x="1554881" y="5084696"/>
                </a:cubicBezTo>
                <a:cubicBezTo>
                  <a:pt x="1582217" y="5063462"/>
                  <a:pt x="1607343" y="5003712"/>
                  <a:pt x="1636417" y="5001825"/>
                </a:cubicBezTo>
                <a:cubicBezTo>
                  <a:pt x="1616819" y="4983976"/>
                  <a:pt x="1670522" y="4974167"/>
                  <a:pt x="1660648" y="4950880"/>
                </a:cubicBezTo>
                <a:cubicBezTo>
                  <a:pt x="1672286" y="4924466"/>
                  <a:pt x="1699662" y="4862319"/>
                  <a:pt x="1706248" y="4843347"/>
                </a:cubicBezTo>
                <a:lnTo>
                  <a:pt x="1710144" y="4829405"/>
                </a:lnTo>
                <a:lnTo>
                  <a:pt x="1719000" y="4829676"/>
                </a:lnTo>
                <a:lnTo>
                  <a:pt x="1733138" y="4813339"/>
                </a:lnTo>
                <a:cubicBezTo>
                  <a:pt x="1743107" y="4809262"/>
                  <a:pt x="1767517" y="4813476"/>
                  <a:pt x="1778821" y="4805218"/>
                </a:cubicBezTo>
                <a:cubicBezTo>
                  <a:pt x="1799902" y="4784351"/>
                  <a:pt x="1786939" y="4756652"/>
                  <a:pt x="1800963" y="4763797"/>
                </a:cubicBezTo>
                <a:cubicBezTo>
                  <a:pt x="1799788" y="4753414"/>
                  <a:pt x="1803373" y="4744848"/>
                  <a:pt x="1810119" y="4737383"/>
                </a:cubicBezTo>
                <a:lnTo>
                  <a:pt x="1827836" y="4724888"/>
                </a:lnTo>
                <a:lnTo>
                  <a:pt x="1833582" y="4707016"/>
                </a:lnTo>
                <a:cubicBezTo>
                  <a:pt x="1848678" y="4692142"/>
                  <a:pt x="1902064" y="4649397"/>
                  <a:pt x="1918415" y="4635645"/>
                </a:cubicBezTo>
                <a:lnTo>
                  <a:pt x="1931685" y="4624502"/>
                </a:lnTo>
                <a:lnTo>
                  <a:pt x="1935030" y="4613163"/>
                </a:lnTo>
                <a:cubicBezTo>
                  <a:pt x="1938529" y="4604374"/>
                  <a:pt x="1943710" y="4597333"/>
                  <a:pt x="1952342" y="4594063"/>
                </a:cubicBezTo>
                <a:lnTo>
                  <a:pt x="1961790" y="4592968"/>
                </a:lnTo>
                <a:lnTo>
                  <a:pt x="1960579" y="4588653"/>
                </a:lnTo>
                <a:cubicBezTo>
                  <a:pt x="1971951" y="4572611"/>
                  <a:pt x="2016445" y="4514635"/>
                  <a:pt x="2030023" y="4496718"/>
                </a:cubicBezTo>
                <a:cubicBezTo>
                  <a:pt x="2037392" y="4499564"/>
                  <a:pt x="2039280" y="4485769"/>
                  <a:pt x="2042051" y="4481148"/>
                </a:cubicBezTo>
                <a:cubicBezTo>
                  <a:pt x="2059877" y="4470506"/>
                  <a:pt x="2114169" y="4446888"/>
                  <a:pt x="2136989" y="4432859"/>
                </a:cubicBezTo>
                <a:lnTo>
                  <a:pt x="2162370" y="4411168"/>
                </a:lnTo>
                <a:lnTo>
                  <a:pt x="2169275" y="4403806"/>
                </a:lnTo>
                <a:lnTo>
                  <a:pt x="2181740" y="4389325"/>
                </a:lnTo>
                <a:lnTo>
                  <a:pt x="2222578" y="4276352"/>
                </a:lnTo>
                <a:cubicBezTo>
                  <a:pt x="2234385" y="4218357"/>
                  <a:pt x="2266630" y="4150320"/>
                  <a:pt x="2356968" y="4104655"/>
                </a:cubicBezTo>
                <a:cubicBezTo>
                  <a:pt x="2558762" y="3959115"/>
                  <a:pt x="2648835" y="3578349"/>
                  <a:pt x="2741875" y="3505835"/>
                </a:cubicBezTo>
                <a:cubicBezTo>
                  <a:pt x="2766846" y="3430647"/>
                  <a:pt x="2753505" y="3521850"/>
                  <a:pt x="2827910" y="3396765"/>
                </a:cubicBezTo>
                <a:cubicBezTo>
                  <a:pt x="2839568" y="3397751"/>
                  <a:pt x="2911438" y="3354325"/>
                  <a:pt x="2924580" y="3353018"/>
                </a:cubicBezTo>
                <a:cubicBezTo>
                  <a:pt x="2998120" y="3313808"/>
                  <a:pt x="3048476" y="3247004"/>
                  <a:pt x="3068218" y="3200632"/>
                </a:cubicBezTo>
                <a:cubicBezTo>
                  <a:pt x="3101903" y="3153666"/>
                  <a:pt x="3139850" y="3111386"/>
                  <a:pt x="3180481" y="3072491"/>
                </a:cubicBezTo>
                <a:lnTo>
                  <a:pt x="3266384" y="3000345"/>
                </a:lnTo>
                <a:lnTo>
                  <a:pt x="3370119" y="2923806"/>
                </a:lnTo>
                <a:lnTo>
                  <a:pt x="3399194" y="2897238"/>
                </a:lnTo>
                <a:cubicBezTo>
                  <a:pt x="3440810" y="2862165"/>
                  <a:pt x="3435851" y="2856396"/>
                  <a:pt x="3474985" y="2821875"/>
                </a:cubicBezTo>
                <a:cubicBezTo>
                  <a:pt x="3570799" y="2755925"/>
                  <a:pt x="3837237" y="2678248"/>
                  <a:pt x="3949309" y="2610411"/>
                </a:cubicBezTo>
                <a:cubicBezTo>
                  <a:pt x="4042919" y="2538961"/>
                  <a:pt x="4112740" y="2516271"/>
                  <a:pt x="4156139" y="2413665"/>
                </a:cubicBezTo>
                <a:lnTo>
                  <a:pt x="4214917" y="2391331"/>
                </a:lnTo>
                <a:lnTo>
                  <a:pt x="4288005" y="2354999"/>
                </a:lnTo>
                <a:lnTo>
                  <a:pt x="4358061" y="2319819"/>
                </a:lnTo>
                <a:lnTo>
                  <a:pt x="4405052" y="2274688"/>
                </a:lnTo>
                <a:lnTo>
                  <a:pt x="4471333" y="2236968"/>
                </a:lnTo>
                <a:cubicBezTo>
                  <a:pt x="4542128" y="2157460"/>
                  <a:pt x="4751570" y="2026184"/>
                  <a:pt x="4841095" y="1968135"/>
                </a:cubicBezTo>
                <a:cubicBezTo>
                  <a:pt x="4930620" y="1910087"/>
                  <a:pt x="4924603" y="1946910"/>
                  <a:pt x="5008479" y="1888679"/>
                </a:cubicBezTo>
                <a:cubicBezTo>
                  <a:pt x="5037447" y="1831206"/>
                  <a:pt x="5108650" y="1768433"/>
                  <a:pt x="5180683" y="1753061"/>
                </a:cubicBezTo>
                <a:cubicBezTo>
                  <a:pt x="5306522" y="1654524"/>
                  <a:pt x="5563838" y="1570601"/>
                  <a:pt x="5665116" y="1552454"/>
                </a:cubicBezTo>
                <a:cubicBezTo>
                  <a:pt x="5806563" y="1481525"/>
                  <a:pt x="6022714" y="1376484"/>
                  <a:pt x="6116480" y="1319724"/>
                </a:cubicBezTo>
                <a:cubicBezTo>
                  <a:pt x="6210243" y="1262964"/>
                  <a:pt x="6170277" y="1255962"/>
                  <a:pt x="6252872" y="1225617"/>
                </a:cubicBezTo>
                <a:cubicBezTo>
                  <a:pt x="6344027" y="1204162"/>
                  <a:pt x="6255140" y="1222685"/>
                  <a:pt x="6346295" y="1201230"/>
                </a:cubicBezTo>
                <a:cubicBezTo>
                  <a:pt x="6359073" y="1188623"/>
                  <a:pt x="6384988" y="1179503"/>
                  <a:pt x="6393706" y="1174911"/>
                </a:cubicBezTo>
                <a:lnTo>
                  <a:pt x="6582798" y="1126130"/>
                </a:lnTo>
                <a:lnTo>
                  <a:pt x="6646379" y="1058806"/>
                </a:lnTo>
                <a:cubicBezTo>
                  <a:pt x="6690380" y="1016954"/>
                  <a:pt x="6670357" y="1012595"/>
                  <a:pt x="6707073" y="972122"/>
                </a:cubicBezTo>
                <a:cubicBezTo>
                  <a:pt x="6805050" y="966099"/>
                  <a:pt x="6905605" y="801792"/>
                  <a:pt x="6998235" y="863403"/>
                </a:cubicBezTo>
                <a:cubicBezTo>
                  <a:pt x="7051064" y="810193"/>
                  <a:pt x="7042448" y="760955"/>
                  <a:pt x="7094498" y="808270"/>
                </a:cubicBezTo>
                <a:cubicBezTo>
                  <a:pt x="7113972" y="791641"/>
                  <a:pt x="7132786" y="784262"/>
                  <a:pt x="7151544" y="781198"/>
                </a:cubicBezTo>
                <a:lnTo>
                  <a:pt x="7158731" y="781044"/>
                </a:lnTo>
                <a:lnTo>
                  <a:pt x="7274420" y="661941"/>
                </a:lnTo>
                <a:lnTo>
                  <a:pt x="7298271" y="649697"/>
                </a:lnTo>
                <a:lnTo>
                  <a:pt x="7401066" y="511127"/>
                </a:lnTo>
                <a:lnTo>
                  <a:pt x="7476746" y="449992"/>
                </a:lnTo>
                <a:lnTo>
                  <a:pt x="7593104" y="389139"/>
                </a:lnTo>
                <a:cubicBezTo>
                  <a:pt x="7766913" y="299698"/>
                  <a:pt x="7873028" y="146034"/>
                  <a:pt x="7996473" y="1245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8">
            <a:extLst>
              <a:ext uri="{FF2B5EF4-FFF2-40B4-BE49-F238E27FC236}">
                <a16:creationId xmlns:a16="http://schemas.microsoft.com/office/drawing/2014/main" id="{18875E3E-9B19-48D9-A325-5E154ACFD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94694">
            <a:off x="-251317" y="-312869"/>
            <a:ext cx="7766407" cy="5322018"/>
          </a:xfrm>
          <a:custGeom>
            <a:avLst/>
            <a:gdLst>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20116 w 7766407"/>
              <a:gd name="connsiteY156" fmla="*/ 755866 h 5322018"/>
              <a:gd name="connsiteX157" fmla="*/ 443847 w 7766407"/>
              <a:gd name="connsiteY157" fmla="*/ 346023 h 5322018"/>
              <a:gd name="connsiteX158" fmla="*/ 445556 w 7766407"/>
              <a:gd name="connsiteY158" fmla="*/ 318255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43847 w 7766407"/>
              <a:gd name="connsiteY156" fmla="*/ 346023 h 5322018"/>
              <a:gd name="connsiteX157" fmla="*/ 445556 w 7766407"/>
              <a:gd name="connsiteY157" fmla="*/ 318255 h 5322018"/>
              <a:gd name="connsiteX158" fmla="*/ 473895 w 7766407"/>
              <a:gd name="connsiteY158"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45556 w 7766407"/>
              <a:gd name="connsiteY156" fmla="*/ 318255 h 5322018"/>
              <a:gd name="connsiteX157" fmla="*/ 473895 w 7766407"/>
              <a:gd name="connsiteY157"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73895 w 7766407"/>
              <a:gd name="connsiteY156"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43847 w 7766407"/>
              <a:gd name="connsiteY154" fmla="*/ 346023 h 5322018"/>
              <a:gd name="connsiteX155" fmla="*/ 473895 w 7766407"/>
              <a:gd name="connsiteY155"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73895 w 7766407"/>
              <a:gd name="connsiteY154" fmla="*/ 0 h 532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7766407" h="5322018">
                <a:moveTo>
                  <a:pt x="473895" y="0"/>
                </a:moveTo>
                <a:lnTo>
                  <a:pt x="7766407" y="649356"/>
                </a:lnTo>
                <a:lnTo>
                  <a:pt x="7754419" y="656832"/>
                </a:lnTo>
                <a:cubicBezTo>
                  <a:pt x="7726474" y="677470"/>
                  <a:pt x="7696788" y="705576"/>
                  <a:pt x="7674875" y="705925"/>
                </a:cubicBezTo>
                <a:cubicBezTo>
                  <a:pt x="7659838" y="692337"/>
                  <a:pt x="7619354" y="711670"/>
                  <a:pt x="7594593" y="715147"/>
                </a:cubicBezTo>
                <a:cubicBezTo>
                  <a:pt x="7553036" y="756392"/>
                  <a:pt x="7553949" y="790366"/>
                  <a:pt x="7522045" y="799587"/>
                </a:cubicBezTo>
                <a:cubicBezTo>
                  <a:pt x="7499833" y="804948"/>
                  <a:pt x="7434970" y="857646"/>
                  <a:pt x="7399327" y="845960"/>
                </a:cubicBezTo>
                <a:cubicBezTo>
                  <a:pt x="7373461" y="881898"/>
                  <a:pt x="7346529" y="865787"/>
                  <a:pt x="7322627" y="887773"/>
                </a:cubicBezTo>
                <a:cubicBezTo>
                  <a:pt x="7261844" y="921968"/>
                  <a:pt x="7241893" y="963214"/>
                  <a:pt x="7151262" y="984886"/>
                </a:cubicBezTo>
                <a:cubicBezTo>
                  <a:pt x="7056829" y="1041135"/>
                  <a:pt x="6851604" y="1071499"/>
                  <a:pt x="6756023" y="1188542"/>
                </a:cubicBezTo>
                <a:cubicBezTo>
                  <a:pt x="6730515" y="1182883"/>
                  <a:pt x="6727803" y="1236044"/>
                  <a:pt x="6712672" y="1246467"/>
                </a:cubicBezTo>
                <a:cubicBezTo>
                  <a:pt x="6700674" y="1241234"/>
                  <a:pt x="6686914" y="1248210"/>
                  <a:pt x="6687440" y="1260662"/>
                </a:cubicBezTo>
                <a:cubicBezTo>
                  <a:pt x="6706387" y="1281105"/>
                  <a:pt x="6637089" y="1291049"/>
                  <a:pt x="6641885" y="1309000"/>
                </a:cubicBezTo>
                <a:cubicBezTo>
                  <a:pt x="6615428" y="1325541"/>
                  <a:pt x="6496868" y="1362901"/>
                  <a:pt x="6489577" y="1398613"/>
                </a:cubicBezTo>
                <a:cubicBezTo>
                  <a:pt x="6438934" y="1437557"/>
                  <a:pt x="6408150" y="1439216"/>
                  <a:pt x="6384287" y="1451239"/>
                </a:cubicBezTo>
                <a:cubicBezTo>
                  <a:pt x="6353231" y="1459670"/>
                  <a:pt x="6322480" y="1490139"/>
                  <a:pt x="6220937" y="1540763"/>
                </a:cubicBezTo>
                <a:cubicBezTo>
                  <a:pt x="6204693" y="1542635"/>
                  <a:pt x="6108072" y="1588639"/>
                  <a:pt x="6109958" y="1601219"/>
                </a:cubicBezTo>
                <a:cubicBezTo>
                  <a:pt x="6078993" y="1617872"/>
                  <a:pt x="6044057" y="1672908"/>
                  <a:pt x="6014458" y="1670184"/>
                </a:cubicBezTo>
                <a:cubicBezTo>
                  <a:pt x="5969352" y="1710290"/>
                  <a:pt x="5873335" y="1807008"/>
                  <a:pt x="5839315" y="1841855"/>
                </a:cubicBezTo>
                <a:cubicBezTo>
                  <a:pt x="5814714" y="1859136"/>
                  <a:pt x="5823315" y="1888532"/>
                  <a:pt x="5810333" y="1879264"/>
                </a:cubicBezTo>
                <a:cubicBezTo>
                  <a:pt x="5809847" y="1889703"/>
                  <a:pt x="5804854" y="1897596"/>
                  <a:pt x="5796856" y="1903903"/>
                </a:cubicBezTo>
                <a:lnTo>
                  <a:pt x="5776991" y="1913445"/>
                </a:lnTo>
                <a:lnTo>
                  <a:pt x="5768324" y="1930187"/>
                </a:lnTo>
                <a:cubicBezTo>
                  <a:pt x="5763604" y="1934681"/>
                  <a:pt x="5756862" y="1937046"/>
                  <a:pt x="5746715" y="1935728"/>
                </a:cubicBezTo>
                <a:cubicBezTo>
                  <a:pt x="5742675" y="1938108"/>
                  <a:pt x="5736889" y="1941888"/>
                  <a:pt x="5730244" y="1946380"/>
                </a:cubicBezTo>
                <a:lnTo>
                  <a:pt x="5551772" y="2005270"/>
                </a:lnTo>
                <a:cubicBezTo>
                  <a:pt x="5468669" y="2047436"/>
                  <a:pt x="5320429" y="2119450"/>
                  <a:pt x="5246617" y="2162655"/>
                </a:cubicBezTo>
                <a:lnTo>
                  <a:pt x="5108893" y="2264498"/>
                </a:lnTo>
                <a:lnTo>
                  <a:pt x="4972149" y="2387894"/>
                </a:lnTo>
                <a:cubicBezTo>
                  <a:pt x="4958199" y="2397068"/>
                  <a:pt x="4944146" y="2406292"/>
                  <a:pt x="4933888" y="2412305"/>
                </a:cubicBezTo>
                <a:cubicBezTo>
                  <a:pt x="4926031" y="2437683"/>
                  <a:pt x="4906397" y="2420081"/>
                  <a:pt x="4886680" y="2435959"/>
                </a:cubicBezTo>
                <a:cubicBezTo>
                  <a:pt x="4879505" y="2447520"/>
                  <a:pt x="4872446" y="2452218"/>
                  <a:pt x="4858349" y="2449951"/>
                </a:cubicBezTo>
                <a:cubicBezTo>
                  <a:pt x="4826189" y="2504934"/>
                  <a:pt x="4829559" y="2465158"/>
                  <a:pt x="4790282" y="2498841"/>
                </a:cubicBezTo>
                <a:cubicBezTo>
                  <a:pt x="4757654" y="2530220"/>
                  <a:pt x="4717406" y="2559468"/>
                  <a:pt x="4695421" y="2608329"/>
                </a:cubicBezTo>
                <a:cubicBezTo>
                  <a:pt x="4692985" y="2620404"/>
                  <a:pt x="4673890" y="2621247"/>
                  <a:pt x="4660953" y="2633640"/>
                </a:cubicBezTo>
                <a:cubicBezTo>
                  <a:pt x="4648016" y="2646033"/>
                  <a:pt x="4637843" y="2667289"/>
                  <a:pt x="4617793" y="2682689"/>
                </a:cubicBezTo>
                <a:cubicBezTo>
                  <a:pt x="4582940" y="2707208"/>
                  <a:pt x="4543392" y="2708552"/>
                  <a:pt x="4540653" y="2726039"/>
                </a:cubicBezTo>
                <a:cubicBezTo>
                  <a:pt x="4520518" y="2734895"/>
                  <a:pt x="4484610" y="2733666"/>
                  <a:pt x="4478244" y="2754222"/>
                </a:cubicBezTo>
                <a:cubicBezTo>
                  <a:pt x="4469356" y="2744308"/>
                  <a:pt x="4460963" y="2773581"/>
                  <a:pt x="4445069" y="2771978"/>
                </a:cubicBezTo>
                <a:cubicBezTo>
                  <a:pt x="4433079" y="2769658"/>
                  <a:pt x="4427736" y="2777998"/>
                  <a:pt x="4418912" y="2782732"/>
                </a:cubicBezTo>
                <a:cubicBezTo>
                  <a:pt x="4404355" y="2783300"/>
                  <a:pt x="4370000" y="2810533"/>
                  <a:pt x="4363178" y="2821763"/>
                </a:cubicBezTo>
                <a:cubicBezTo>
                  <a:pt x="4350513" y="2855639"/>
                  <a:pt x="4286603" y="2864646"/>
                  <a:pt x="4275326" y="2891335"/>
                </a:cubicBezTo>
                <a:cubicBezTo>
                  <a:pt x="4269304" y="2897284"/>
                  <a:pt x="4262661" y="2901653"/>
                  <a:pt x="4255667" y="2905018"/>
                </a:cubicBezTo>
                <a:lnTo>
                  <a:pt x="4234983" y="2912298"/>
                </a:lnTo>
                <a:lnTo>
                  <a:pt x="4226882" y="2910079"/>
                </a:lnTo>
                <a:lnTo>
                  <a:pt x="4215462" y="2916885"/>
                </a:lnTo>
                <a:lnTo>
                  <a:pt x="4211632" y="2917760"/>
                </a:lnTo>
                <a:lnTo>
                  <a:pt x="4190465" y="2923708"/>
                </a:lnTo>
                <a:cubicBezTo>
                  <a:pt x="4211448" y="2943977"/>
                  <a:pt x="4137000" y="2948398"/>
                  <a:pt x="4164947" y="2959675"/>
                </a:cubicBezTo>
                <a:cubicBezTo>
                  <a:pt x="4131823" y="2976992"/>
                  <a:pt x="4167115" y="2983181"/>
                  <a:pt x="4117371" y="2984784"/>
                </a:cubicBezTo>
                <a:cubicBezTo>
                  <a:pt x="4074961" y="3029115"/>
                  <a:pt x="3930684" y="3042351"/>
                  <a:pt x="3904979" y="3091607"/>
                </a:cubicBezTo>
                <a:cubicBezTo>
                  <a:pt x="3848569" y="3136734"/>
                  <a:pt x="3808307" y="3221571"/>
                  <a:pt x="3778911" y="3255548"/>
                </a:cubicBezTo>
                <a:lnTo>
                  <a:pt x="3728606" y="3295465"/>
                </a:lnTo>
                <a:lnTo>
                  <a:pt x="3718668" y="3304992"/>
                </a:lnTo>
                <a:lnTo>
                  <a:pt x="3717842" y="3305447"/>
                </a:lnTo>
                <a:lnTo>
                  <a:pt x="3718578" y="3308616"/>
                </a:lnTo>
                <a:lnTo>
                  <a:pt x="3712398" y="3318359"/>
                </a:lnTo>
                <a:lnTo>
                  <a:pt x="3702979" y="3338545"/>
                </a:lnTo>
                <a:lnTo>
                  <a:pt x="3698626" y="3341390"/>
                </a:lnTo>
                <a:lnTo>
                  <a:pt x="3680384" y="3370390"/>
                </a:lnTo>
                <a:lnTo>
                  <a:pt x="3678906" y="3370346"/>
                </a:lnTo>
                <a:cubicBezTo>
                  <a:pt x="3675169" y="3370915"/>
                  <a:pt x="3671627" y="3372581"/>
                  <a:pt x="3668393" y="3376590"/>
                </a:cubicBezTo>
                <a:cubicBezTo>
                  <a:pt x="3665128" y="3373435"/>
                  <a:pt x="3662941" y="3371857"/>
                  <a:pt x="3661364" y="3371467"/>
                </a:cubicBezTo>
                <a:lnTo>
                  <a:pt x="3658334" y="3373274"/>
                </a:lnTo>
                <a:lnTo>
                  <a:pt x="3657792" y="3373950"/>
                </a:lnTo>
                <a:lnTo>
                  <a:pt x="3651105" y="3389533"/>
                </a:lnTo>
                <a:lnTo>
                  <a:pt x="3648132" y="3388884"/>
                </a:lnTo>
                <a:lnTo>
                  <a:pt x="3643801" y="3396002"/>
                </a:lnTo>
                <a:lnTo>
                  <a:pt x="3639159" y="3398369"/>
                </a:lnTo>
                <a:lnTo>
                  <a:pt x="3617811" y="3425254"/>
                </a:lnTo>
                <a:lnTo>
                  <a:pt x="3616346" y="3425054"/>
                </a:lnTo>
                <a:cubicBezTo>
                  <a:pt x="3612568" y="3425220"/>
                  <a:pt x="3608861" y="3426500"/>
                  <a:pt x="3605202" y="3430140"/>
                </a:cubicBezTo>
                <a:cubicBezTo>
                  <a:pt x="3593624" y="3416203"/>
                  <a:pt x="3596350" y="3429196"/>
                  <a:pt x="3586582" y="3441167"/>
                </a:cubicBezTo>
                <a:lnTo>
                  <a:pt x="3580103" y="3439005"/>
                </a:lnTo>
                <a:lnTo>
                  <a:pt x="3576872" y="3444094"/>
                </a:lnTo>
                <a:lnTo>
                  <a:pt x="3572338" y="3449943"/>
                </a:lnTo>
                <a:lnTo>
                  <a:pt x="3571965" y="3449964"/>
                </a:lnTo>
                <a:cubicBezTo>
                  <a:pt x="3570381" y="3451036"/>
                  <a:pt x="3568666" y="3452883"/>
                  <a:pt x="3566623" y="3455947"/>
                </a:cubicBezTo>
                <a:lnTo>
                  <a:pt x="3564070" y="3460601"/>
                </a:lnTo>
                <a:lnTo>
                  <a:pt x="3526726" y="3463163"/>
                </a:lnTo>
                <a:lnTo>
                  <a:pt x="3525139" y="3464518"/>
                </a:lnTo>
                <a:lnTo>
                  <a:pt x="3506741" y="3487501"/>
                </a:lnTo>
                <a:lnTo>
                  <a:pt x="3501585" y="3492832"/>
                </a:lnTo>
                <a:lnTo>
                  <a:pt x="3501212" y="3492813"/>
                </a:lnTo>
                <a:cubicBezTo>
                  <a:pt x="3499519" y="3493712"/>
                  <a:pt x="3497607" y="3495365"/>
                  <a:pt x="3495239" y="3498192"/>
                </a:cubicBezTo>
                <a:lnTo>
                  <a:pt x="3492183" y="3502548"/>
                </a:lnTo>
                <a:lnTo>
                  <a:pt x="3476697" y="3501956"/>
                </a:lnTo>
                <a:lnTo>
                  <a:pt x="3469187" y="3506574"/>
                </a:lnTo>
                <a:cubicBezTo>
                  <a:pt x="3445645" y="3518609"/>
                  <a:pt x="3423473" y="3525406"/>
                  <a:pt x="3408103" y="3549813"/>
                </a:cubicBezTo>
                <a:cubicBezTo>
                  <a:pt x="3378281" y="3572305"/>
                  <a:pt x="3347536" y="3585981"/>
                  <a:pt x="3326209" y="3609630"/>
                </a:cubicBezTo>
                <a:cubicBezTo>
                  <a:pt x="3312029" y="3612732"/>
                  <a:pt x="3300832" y="3618217"/>
                  <a:pt x="3297595" y="3632513"/>
                </a:cubicBezTo>
                <a:cubicBezTo>
                  <a:pt x="3268034" y="3651465"/>
                  <a:pt x="3252747" y="3646464"/>
                  <a:pt x="3242015" y="3667904"/>
                </a:cubicBezTo>
                <a:cubicBezTo>
                  <a:pt x="3212592" y="3663443"/>
                  <a:pt x="3216999" y="3670428"/>
                  <a:pt x="3213720" y="3680766"/>
                </a:cubicBezTo>
                <a:lnTo>
                  <a:pt x="3212968" y="3681905"/>
                </a:lnTo>
                <a:lnTo>
                  <a:pt x="3208857" y="3681194"/>
                </a:lnTo>
                <a:lnTo>
                  <a:pt x="3203557" y="3683492"/>
                </a:lnTo>
                <a:lnTo>
                  <a:pt x="3192199" y="3693448"/>
                </a:lnTo>
                <a:lnTo>
                  <a:pt x="3188443" y="3697797"/>
                </a:lnTo>
                <a:cubicBezTo>
                  <a:pt x="3185664" y="3700566"/>
                  <a:pt x="3183571" y="3702117"/>
                  <a:pt x="3181853" y="3702869"/>
                </a:cubicBezTo>
                <a:lnTo>
                  <a:pt x="3181526" y="3702803"/>
                </a:lnTo>
                <a:lnTo>
                  <a:pt x="3175672" y="3707933"/>
                </a:lnTo>
                <a:cubicBezTo>
                  <a:pt x="3166167" y="3717032"/>
                  <a:pt x="3157275" y="3726303"/>
                  <a:pt x="3149098" y="3735473"/>
                </a:cubicBezTo>
                <a:cubicBezTo>
                  <a:pt x="3131805" y="3730982"/>
                  <a:pt x="3107037" y="3771274"/>
                  <a:pt x="3093676" y="3747916"/>
                </a:cubicBezTo>
                <a:cubicBezTo>
                  <a:pt x="3082134" y="3759681"/>
                  <a:pt x="3081445" y="3774208"/>
                  <a:pt x="3074500" y="3757479"/>
                </a:cubicBezTo>
                <a:cubicBezTo>
                  <a:pt x="3070379" y="3760967"/>
                  <a:pt x="3066780" y="3761874"/>
                  <a:pt x="3063387" y="3761557"/>
                </a:cubicBezTo>
                <a:lnTo>
                  <a:pt x="3062129" y="3761145"/>
                </a:lnTo>
                <a:lnTo>
                  <a:pt x="3036739" y="3787643"/>
                </a:lnTo>
                <a:lnTo>
                  <a:pt x="3032052" y="3789608"/>
                </a:lnTo>
                <a:lnTo>
                  <a:pt x="3017184" y="3808868"/>
                </a:lnTo>
                <a:lnTo>
                  <a:pt x="3008605" y="3817755"/>
                </a:lnTo>
                <a:cubicBezTo>
                  <a:pt x="3008414" y="3819321"/>
                  <a:pt x="3008224" y="3820887"/>
                  <a:pt x="3008033" y="3822453"/>
                </a:cubicBezTo>
                <a:cubicBezTo>
                  <a:pt x="3006391" y="3826310"/>
                  <a:pt x="3002705" y="3830278"/>
                  <a:pt x="2994428" y="3834466"/>
                </a:cubicBezTo>
                <a:lnTo>
                  <a:pt x="2992169" y="3835021"/>
                </a:lnTo>
                <a:lnTo>
                  <a:pt x="2983549" y="3847993"/>
                </a:lnTo>
                <a:cubicBezTo>
                  <a:pt x="2960510" y="3867678"/>
                  <a:pt x="2901138" y="3908837"/>
                  <a:pt x="2853933" y="3953133"/>
                </a:cubicBezTo>
                <a:cubicBezTo>
                  <a:pt x="2808033" y="3994677"/>
                  <a:pt x="2713619" y="4093809"/>
                  <a:pt x="2700319" y="4113764"/>
                </a:cubicBezTo>
                <a:cubicBezTo>
                  <a:pt x="2643027" y="4162918"/>
                  <a:pt x="2554297" y="4214583"/>
                  <a:pt x="2510176" y="4248057"/>
                </a:cubicBezTo>
                <a:cubicBezTo>
                  <a:pt x="2480008" y="4274910"/>
                  <a:pt x="2451360" y="4302454"/>
                  <a:pt x="2435589" y="4314608"/>
                </a:cubicBezTo>
                <a:cubicBezTo>
                  <a:pt x="2429170" y="4317312"/>
                  <a:pt x="2422437" y="4319228"/>
                  <a:pt x="2415553" y="4320982"/>
                </a:cubicBezTo>
                <a:lnTo>
                  <a:pt x="2411954" y="4321914"/>
                </a:lnTo>
                <a:lnTo>
                  <a:pt x="2354125" y="4349531"/>
                </a:lnTo>
                <a:cubicBezTo>
                  <a:pt x="2343772" y="4371461"/>
                  <a:pt x="2307824" y="4382236"/>
                  <a:pt x="2283738" y="4401913"/>
                </a:cubicBezTo>
                <a:lnTo>
                  <a:pt x="2274639" y="4413265"/>
                </a:lnTo>
                <a:lnTo>
                  <a:pt x="2200361" y="4461969"/>
                </a:lnTo>
                <a:lnTo>
                  <a:pt x="2151385" y="4498639"/>
                </a:lnTo>
                <a:lnTo>
                  <a:pt x="2142612" y="4509639"/>
                </a:lnTo>
                <a:lnTo>
                  <a:pt x="2126867" y="4512135"/>
                </a:lnTo>
                <a:cubicBezTo>
                  <a:pt x="2124531" y="4511693"/>
                  <a:pt x="2122418" y="4510934"/>
                  <a:pt x="2120592" y="4509890"/>
                </a:cubicBezTo>
                <a:lnTo>
                  <a:pt x="2082302" y="4540317"/>
                </a:lnTo>
                <a:lnTo>
                  <a:pt x="2077252" y="4543206"/>
                </a:lnTo>
                <a:lnTo>
                  <a:pt x="2040915" y="4560268"/>
                </a:lnTo>
                <a:lnTo>
                  <a:pt x="1984507" y="4581220"/>
                </a:lnTo>
                <a:cubicBezTo>
                  <a:pt x="1964384" y="4585398"/>
                  <a:pt x="1938044" y="4573840"/>
                  <a:pt x="1921726" y="4594994"/>
                </a:cubicBezTo>
                <a:cubicBezTo>
                  <a:pt x="1920592" y="4581396"/>
                  <a:pt x="1897862" y="4611715"/>
                  <a:pt x="1886796" y="4605417"/>
                </a:cubicBezTo>
                <a:cubicBezTo>
                  <a:pt x="1879070" y="4599422"/>
                  <a:pt x="1870376" y="4607222"/>
                  <a:pt x="1861080" y="4610008"/>
                </a:cubicBezTo>
                <a:cubicBezTo>
                  <a:pt x="1855441" y="4608259"/>
                  <a:pt x="1842338" y="4612554"/>
                  <a:pt x="1829217" y="4618611"/>
                </a:cubicBezTo>
                <a:lnTo>
                  <a:pt x="1809298" y="4630561"/>
                </a:lnTo>
                <a:lnTo>
                  <a:pt x="1734333" y="4646342"/>
                </a:lnTo>
                <a:cubicBezTo>
                  <a:pt x="1653444" y="4693579"/>
                  <a:pt x="1470685" y="4809313"/>
                  <a:pt x="1356409" y="4866278"/>
                </a:cubicBezTo>
                <a:cubicBezTo>
                  <a:pt x="1242133" y="4923243"/>
                  <a:pt x="1130993" y="4949897"/>
                  <a:pt x="1048676" y="4988133"/>
                </a:cubicBezTo>
                <a:lnTo>
                  <a:pt x="862512" y="5095694"/>
                </a:lnTo>
                <a:lnTo>
                  <a:pt x="861635" y="5094880"/>
                </a:lnTo>
                <a:cubicBezTo>
                  <a:pt x="858943" y="5093517"/>
                  <a:pt x="855583" y="5093379"/>
                  <a:pt x="850724" y="5095804"/>
                </a:cubicBezTo>
                <a:cubicBezTo>
                  <a:pt x="851804" y="5076077"/>
                  <a:pt x="845283" y="5091169"/>
                  <a:pt x="830865" y="5100063"/>
                </a:cubicBezTo>
                <a:cubicBezTo>
                  <a:pt x="829326" y="5071407"/>
                  <a:pt x="792234" y="5106340"/>
                  <a:pt x="779694" y="5096364"/>
                </a:cubicBezTo>
                <a:cubicBezTo>
                  <a:pt x="769141" y="5103544"/>
                  <a:pt x="757951" y="5110614"/>
                  <a:pt x="746322" y="5117315"/>
                </a:cubicBezTo>
                <a:lnTo>
                  <a:pt x="739355" y="5120945"/>
                </a:lnTo>
                <a:cubicBezTo>
                  <a:pt x="739274" y="5120887"/>
                  <a:pt x="739192" y="5120831"/>
                  <a:pt x="739112" y="5120776"/>
                </a:cubicBezTo>
                <a:cubicBezTo>
                  <a:pt x="737374" y="5121048"/>
                  <a:pt x="734997" y="5122048"/>
                  <a:pt x="731553" y="5124122"/>
                </a:cubicBezTo>
                <a:lnTo>
                  <a:pt x="713129" y="5134606"/>
                </a:lnTo>
                <a:lnTo>
                  <a:pt x="707783" y="5135422"/>
                </a:lnTo>
                <a:lnTo>
                  <a:pt x="674773" y="5139365"/>
                </a:lnTo>
                <a:cubicBezTo>
                  <a:pt x="654149" y="5146330"/>
                  <a:pt x="611984" y="5162878"/>
                  <a:pt x="580910" y="5175217"/>
                </a:cubicBezTo>
                <a:lnTo>
                  <a:pt x="0" y="5322018"/>
                </a:lnTo>
                <a:lnTo>
                  <a:pt x="47389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2232CD-EF9E-3299-6E18-3B714AB4EDB7}"/>
              </a:ext>
            </a:extLst>
          </p:cNvPr>
          <p:cNvSpPr>
            <a:spLocks noGrp="1"/>
          </p:cNvSpPr>
          <p:nvPr>
            <p:ph type="title"/>
          </p:nvPr>
        </p:nvSpPr>
        <p:spPr>
          <a:xfrm>
            <a:off x="812800" y="603623"/>
            <a:ext cx="5436925" cy="1786965"/>
          </a:xfrm>
        </p:spPr>
        <p:txBody>
          <a:bodyPr anchor="t">
            <a:normAutofit/>
          </a:bodyPr>
          <a:lstStyle/>
          <a:p>
            <a:r>
              <a:rPr lang="en-GB"/>
              <a:t>Other Gremlins in your Articles</a:t>
            </a:r>
            <a:endParaRPr lang="en-GB" dirty="0"/>
          </a:p>
        </p:txBody>
      </p:sp>
      <p:sp>
        <p:nvSpPr>
          <p:cNvPr id="3" name="Content Placeholder 2">
            <a:extLst>
              <a:ext uri="{FF2B5EF4-FFF2-40B4-BE49-F238E27FC236}">
                <a16:creationId xmlns:a16="http://schemas.microsoft.com/office/drawing/2014/main" id="{701EA67E-3A2F-1765-273C-B959E7C62BA3}"/>
              </a:ext>
            </a:extLst>
          </p:cNvPr>
          <p:cNvSpPr>
            <a:spLocks noGrp="1"/>
          </p:cNvSpPr>
          <p:nvPr>
            <p:ph idx="1"/>
          </p:nvPr>
        </p:nvSpPr>
        <p:spPr>
          <a:xfrm>
            <a:off x="4191000" y="2496709"/>
            <a:ext cx="7448550" cy="3757667"/>
          </a:xfrm>
        </p:spPr>
        <p:txBody>
          <a:bodyPr anchor="ctr">
            <a:normAutofit/>
          </a:bodyPr>
          <a:lstStyle/>
          <a:p>
            <a:r>
              <a:rPr lang="en-GB" dirty="0"/>
              <a:t>Rights of pre-emption (might be ok but what about valuation mechanic)</a:t>
            </a:r>
          </a:p>
          <a:p>
            <a:r>
              <a:rPr lang="en-GB" dirty="0"/>
              <a:t>Inability to transfer shares into trust</a:t>
            </a:r>
          </a:p>
          <a:p>
            <a:r>
              <a:rPr lang="en-GB" dirty="0"/>
              <a:t>Inability to transfer shares other than to ‘defined’ family members</a:t>
            </a:r>
          </a:p>
        </p:txBody>
      </p:sp>
      <p:pic>
        <p:nvPicPr>
          <p:cNvPr id="1026" name="Picture 2" descr="Exclusive: Carl Ellsworth Talks Scrapped Gremlins 3 Script! - ComingSoon.net">
            <a:extLst>
              <a:ext uri="{FF2B5EF4-FFF2-40B4-BE49-F238E27FC236}">
                <a16:creationId xmlns:a16="http://schemas.microsoft.com/office/drawing/2014/main" id="{D2D73CB3-5C8C-9399-D95A-896B6B878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343" y="1130922"/>
            <a:ext cx="3195507" cy="214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0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6B8E-DC11-F821-C071-8D26DC295C33}"/>
              </a:ext>
            </a:extLst>
          </p:cNvPr>
          <p:cNvSpPr>
            <a:spLocks noGrp="1"/>
          </p:cNvSpPr>
          <p:nvPr>
            <p:ph type="title"/>
          </p:nvPr>
        </p:nvSpPr>
        <p:spPr/>
        <p:txBody>
          <a:bodyPr/>
          <a:lstStyle/>
          <a:p>
            <a:r>
              <a:rPr lang="en-GB" dirty="0"/>
              <a:t>Does your business have value?</a:t>
            </a:r>
          </a:p>
        </p:txBody>
      </p:sp>
      <p:sp>
        <p:nvSpPr>
          <p:cNvPr id="3" name="Content Placeholder 2">
            <a:extLst>
              <a:ext uri="{FF2B5EF4-FFF2-40B4-BE49-F238E27FC236}">
                <a16:creationId xmlns:a16="http://schemas.microsoft.com/office/drawing/2014/main" id="{9A8F24FE-0A5A-C44B-64B4-3B05A068DD7E}"/>
              </a:ext>
            </a:extLst>
          </p:cNvPr>
          <p:cNvSpPr>
            <a:spLocks noGrp="1"/>
          </p:cNvSpPr>
          <p:nvPr>
            <p:ph idx="1"/>
          </p:nvPr>
        </p:nvSpPr>
        <p:spPr/>
        <p:txBody>
          <a:bodyPr/>
          <a:lstStyle/>
          <a:p>
            <a:r>
              <a:rPr lang="en-GB" dirty="0"/>
              <a:t>What value does it have without you?</a:t>
            </a:r>
          </a:p>
          <a:p>
            <a:r>
              <a:rPr lang="en-GB" dirty="0"/>
              <a:t>Where is the value?</a:t>
            </a:r>
          </a:p>
          <a:p>
            <a:r>
              <a:rPr lang="en-GB" dirty="0"/>
              <a:t>Is it dependent on key individuals?</a:t>
            </a:r>
          </a:p>
          <a:p>
            <a:r>
              <a:rPr lang="en-GB" dirty="0"/>
              <a:t>Is it dependent on IP?</a:t>
            </a:r>
          </a:p>
          <a:p>
            <a:r>
              <a:rPr lang="en-GB" dirty="0"/>
              <a:t>Long term customers?</a:t>
            </a:r>
          </a:p>
          <a:p>
            <a:r>
              <a:rPr lang="en-GB" dirty="0"/>
              <a:t>Diversity of client base?</a:t>
            </a:r>
          </a:p>
          <a:p>
            <a:endParaRPr lang="en-GB" dirty="0"/>
          </a:p>
        </p:txBody>
      </p:sp>
    </p:spTree>
    <p:extLst>
      <p:ext uri="{BB962C8B-B14F-4D97-AF65-F5344CB8AC3E}">
        <p14:creationId xmlns:p14="http://schemas.microsoft.com/office/powerpoint/2010/main" val="4040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E3B6E6-AA03-8C8E-D3A8-BCDECB6B1E99}"/>
              </a:ext>
            </a:extLst>
          </p:cNvPr>
          <p:cNvSpPr>
            <a:spLocks noGrp="1"/>
          </p:cNvSpPr>
          <p:nvPr>
            <p:ph type="title"/>
          </p:nvPr>
        </p:nvSpPr>
        <p:spPr>
          <a:xfrm>
            <a:off x="1050879" y="609601"/>
            <a:ext cx="9810604" cy="1216024"/>
          </a:xfrm>
        </p:spPr>
        <p:txBody>
          <a:bodyPr>
            <a:normAutofit/>
          </a:bodyPr>
          <a:lstStyle/>
          <a:p>
            <a:r>
              <a:rPr lang="en-GB" dirty="0"/>
              <a:t>What if the value is dependent on you?</a:t>
            </a:r>
          </a:p>
        </p:txBody>
      </p:sp>
      <p:sp>
        <p:nvSpPr>
          <p:cNvPr id="13" name="Freeform: Shape 12">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230498C-82BC-4106-6A18-5749F1B5CB93}"/>
              </a:ext>
            </a:extLst>
          </p:cNvPr>
          <p:cNvGraphicFramePr>
            <a:graphicFrameLocks noGrp="1"/>
          </p:cNvGraphicFramePr>
          <p:nvPr>
            <p:ph idx="1"/>
            <p:extLst>
              <p:ext uri="{D42A27DB-BD31-4B8C-83A1-F6EECF244321}">
                <p14:modId xmlns:p14="http://schemas.microsoft.com/office/powerpoint/2010/main" val="2611499706"/>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8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D1B6-89C9-2FE7-46DD-BA7A63ED58FC}"/>
              </a:ext>
            </a:extLst>
          </p:cNvPr>
          <p:cNvSpPr>
            <a:spLocks noGrp="1"/>
          </p:cNvSpPr>
          <p:nvPr>
            <p:ph type="title"/>
          </p:nvPr>
        </p:nvSpPr>
        <p:spPr/>
        <p:txBody>
          <a:bodyPr/>
          <a:lstStyle/>
          <a:p>
            <a:r>
              <a:rPr lang="en-GB" dirty="0"/>
              <a:t>Who is going to give value?</a:t>
            </a:r>
          </a:p>
        </p:txBody>
      </p:sp>
      <p:sp>
        <p:nvSpPr>
          <p:cNvPr id="3" name="Content Placeholder 2">
            <a:extLst>
              <a:ext uri="{FF2B5EF4-FFF2-40B4-BE49-F238E27FC236}">
                <a16:creationId xmlns:a16="http://schemas.microsoft.com/office/drawing/2014/main" id="{6DE6B9C3-5193-4092-501C-4820136B50BD}"/>
              </a:ext>
            </a:extLst>
          </p:cNvPr>
          <p:cNvSpPr>
            <a:spLocks noGrp="1"/>
          </p:cNvSpPr>
          <p:nvPr>
            <p:ph idx="1"/>
          </p:nvPr>
        </p:nvSpPr>
        <p:spPr/>
        <p:txBody>
          <a:bodyPr>
            <a:normAutofit/>
          </a:bodyPr>
          <a:lstStyle/>
          <a:p>
            <a:r>
              <a:rPr lang="en-GB" dirty="0"/>
              <a:t>In or outside the tent?</a:t>
            </a:r>
          </a:p>
          <a:p>
            <a:r>
              <a:rPr lang="en-GB" dirty="0"/>
              <a:t>Family members – appetite / aptitude? </a:t>
            </a:r>
          </a:p>
          <a:p>
            <a:pPr lvl="1"/>
            <a:r>
              <a:rPr lang="en-GB" dirty="0"/>
              <a:t>	Will they be paying?</a:t>
            </a:r>
          </a:p>
          <a:p>
            <a:pPr lvl="1"/>
            <a:r>
              <a:rPr lang="en-GB" dirty="0"/>
              <a:t>	How do you get your value out? – share buyback?</a:t>
            </a:r>
          </a:p>
          <a:p>
            <a:pPr lvl="1"/>
            <a:r>
              <a:rPr lang="en-GB" dirty="0"/>
              <a:t>	How do you ensure an income in retirement – special class of shares?</a:t>
            </a:r>
          </a:p>
          <a:p>
            <a:pPr lvl="1"/>
            <a:r>
              <a:rPr lang="en-GB" dirty="0"/>
              <a:t>Management buy out </a:t>
            </a:r>
          </a:p>
          <a:p>
            <a:pPr lvl="1"/>
            <a:r>
              <a:rPr lang="en-GB" dirty="0"/>
              <a:t>	Types of management buy outs – VC or ”Friendly”?</a:t>
            </a:r>
          </a:p>
          <a:p>
            <a:pPr lvl="1"/>
            <a:r>
              <a:rPr lang="en-GB" dirty="0"/>
              <a:t>	Source of funds – VC/bank/other funding or company’s future income?</a:t>
            </a:r>
          </a:p>
          <a:p>
            <a:pPr lvl="1"/>
            <a:r>
              <a:rPr lang="en-GB" dirty="0"/>
              <a:t>What does a VC backed MBO look like?	</a:t>
            </a:r>
          </a:p>
          <a:p>
            <a:pPr lvl="1"/>
            <a:r>
              <a:rPr lang="en-GB" dirty="0"/>
              <a:t>	MBO or MBI? </a:t>
            </a:r>
          </a:p>
          <a:p>
            <a:pPr lvl="1"/>
            <a:r>
              <a:rPr lang="en-GB" dirty="0"/>
              <a:t>	VC exit expectations </a:t>
            </a:r>
          </a:p>
          <a:p>
            <a:endParaRPr lang="en-GB" dirty="0"/>
          </a:p>
        </p:txBody>
      </p:sp>
    </p:spTree>
    <p:extLst>
      <p:ext uri="{BB962C8B-B14F-4D97-AF65-F5344CB8AC3E}">
        <p14:creationId xmlns:p14="http://schemas.microsoft.com/office/powerpoint/2010/main" val="385428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846FF8-0D27-4A66-8332-A0BE79BE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A3586-7402-55CB-0438-B1B7A8204D19}"/>
              </a:ext>
            </a:extLst>
          </p:cNvPr>
          <p:cNvSpPr>
            <a:spLocks noGrp="1"/>
          </p:cNvSpPr>
          <p:nvPr>
            <p:ph type="title"/>
          </p:nvPr>
        </p:nvSpPr>
        <p:spPr>
          <a:xfrm>
            <a:off x="1050879" y="609601"/>
            <a:ext cx="9810604" cy="1216024"/>
          </a:xfrm>
        </p:spPr>
        <p:txBody>
          <a:bodyPr>
            <a:normAutofit/>
          </a:bodyPr>
          <a:lstStyle/>
          <a:p>
            <a:r>
              <a:rPr lang="en-GB" dirty="0"/>
              <a:t>Third party sales – ROUTES TO finding a buyer</a:t>
            </a:r>
          </a:p>
        </p:txBody>
      </p:sp>
      <p:sp>
        <p:nvSpPr>
          <p:cNvPr id="11" name="Freeform: Shape 10">
            <a:extLst>
              <a:ext uri="{FF2B5EF4-FFF2-40B4-BE49-F238E27FC236}">
                <a16:creationId xmlns:a16="http://schemas.microsoft.com/office/drawing/2014/main" id="{46B9CB01-4014-4606-90AC-ADABCFB38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44804"/>
            <a:ext cx="12192000" cy="5013196"/>
          </a:xfrm>
          <a:custGeom>
            <a:avLst/>
            <a:gdLst>
              <a:gd name="connsiteX0" fmla="*/ 4142196 w 12192000"/>
              <a:gd name="connsiteY0" fmla="*/ 33 h 5013196"/>
              <a:gd name="connsiteX1" fmla="*/ 4138795 w 12192000"/>
              <a:gd name="connsiteY1" fmla="*/ 15046 h 5013196"/>
              <a:gd name="connsiteX2" fmla="*/ 4166706 w 12192000"/>
              <a:gd name="connsiteY2" fmla="*/ 37291 h 5013196"/>
              <a:gd name="connsiteX3" fmla="*/ 4371550 w 12192000"/>
              <a:gd name="connsiteY3" fmla="*/ 22134 h 5013196"/>
              <a:gd name="connsiteX4" fmla="*/ 4424056 w 12192000"/>
              <a:gd name="connsiteY4" fmla="*/ 28369 h 5013196"/>
              <a:gd name="connsiteX5" fmla="*/ 4469897 w 12192000"/>
              <a:gd name="connsiteY5" fmla="*/ 13218 h 5013196"/>
              <a:gd name="connsiteX6" fmla="*/ 4489151 w 12192000"/>
              <a:gd name="connsiteY6" fmla="*/ 20285 h 5013196"/>
              <a:gd name="connsiteX7" fmla="*/ 4492479 w 12192000"/>
              <a:gd name="connsiteY7" fmla="*/ 21730 h 5013196"/>
              <a:gd name="connsiteX8" fmla="*/ 4505693 w 12192000"/>
              <a:gd name="connsiteY8" fmla="*/ 22584 h 5013196"/>
              <a:gd name="connsiteX9" fmla="*/ 4509529 w 12192000"/>
              <a:gd name="connsiteY9" fmla="*/ 28985 h 5013196"/>
              <a:gd name="connsiteX10" fmla="*/ 4529499 w 12192000"/>
              <a:gd name="connsiteY10" fmla="*/ 34687 h 5013196"/>
              <a:gd name="connsiteX11" fmla="*/ 4553795 w 12192000"/>
              <a:gd name="connsiteY11" fmla="*/ 34541 h 5013196"/>
              <a:gd name="connsiteX12" fmla="*/ 4640118 w 12192000"/>
              <a:gd name="connsiteY12" fmla="*/ 34699 h 5013196"/>
              <a:gd name="connsiteX13" fmla="*/ 4654127 w 12192000"/>
              <a:gd name="connsiteY13" fmla="*/ 30952 h 5013196"/>
              <a:gd name="connsiteX14" fmla="*/ 4700168 w 12192000"/>
              <a:gd name="connsiteY14" fmla="*/ 35953 h 5013196"/>
              <a:gd name="connsiteX15" fmla="*/ 4741127 w 12192000"/>
              <a:gd name="connsiteY15" fmla="*/ 36527 h 5013196"/>
              <a:gd name="connsiteX16" fmla="*/ 4767598 w 12192000"/>
              <a:gd name="connsiteY16" fmla="*/ 33272 h 5013196"/>
              <a:gd name="connsiteX17" fmla="*/ 4774592 w 12192000"/>
              <a:gd name="connsiteY17" fmla="*/ 35449 h 5013196"/>
              <a:gd name="connsiteX18" fmla="*/ 4801328 w 12192000"/>
              <a:gd name="connsiteY18" fmla="*/ 36454 h 5013196"/>
              <a:gd name="connsiteX19" fmla="*/ 4814870 w 12192000"/>
              <a:gd name="connsiteY19" fmla="*/ 32797 h 5013196"/>
              <a:gd name="connsiteX20" fmla="*/ 4828440 w 12192000"/>
              <a:gd name="connsiteY20" fmla="*/ 40415 h 5013196"/>
              <a:gd name="connsiteX21" fmla="*/ 4831826 w 12192000"/>
              <a:gd name="connsiteY21" fmla="*/ 46118 h 5013196"/>
              <a:gd name="connsiteX22" fmla="*/ 4850785 w 12192000"/>
              <a:gd name="connsiteY22" fmla="*/ 43190 h 5013196"/>
              <a:gd name="connsiteX23" fmla="*/ 4866468 w 12192000"/>
              <a:gd name="connsiteY23" fmla="*/ 48539 h 5013196"/>
              <a:gd name="connsiteX24" fmla="*/ 4879983 w 12192000"/>
              <a:gd name="connsiteY24" fmla="*/ 44615 h 5013196"/>
              <a:gd name="connsiteX25" fmla="*/ 4885635 w 12192000"/>
              <a:gd name="connsiteY25" fmla="*/ 45342 h 5013196"/>
              <a:gd name="connsiteX26" fmla="*/ 4899698 w 12192000"/>
              <a:gd name="connsiteY26" fmla="*/ 47876 h 5013196"/>
              <a:gd name="connsiteX27" fmla="*/ 4923986 w 12192000"/>
              <a:gd name="connsiteY27" fmla="*/ 53632 h 5013196"/>
              <a:gd name="connsiteX28" fmla="*/ 4931544 w 12192000"/>
              <a:gd name="connsiteY28" fmla="*/ 54358 h 5013196"/>
              <a:gd name="connsiteX29" fmla="*/ 4948135 w 12192000"/>
              <a:gd name="connsiteY29" fmla="*/ 63529 h 5013196"/>
              <a:gd name="connsiteX30" fmla="*/ 4980068 w 12192000"/>
              <a:gd name="connsiteY30" fmla="*/ 71052 h 5013196"/>
              <a:gd name="connsiteX31" fmla="*/ 5036541 w 12192000"/>
              <a:gd name="connsiteY31" fmla="*/ 98293 h 5013196"/>
              <a:gd name="connsiteX32" fmla="*/ 5069678 w 12192000"/>
              <a:gd name="connsiteY32" fmla="*/ 111179 h 5013196"/>
              <a:gd name="connsiteX33" fmla="*/ 5092160 w 12192000"/>
              <a:gd name="connsiteY33" fmla="*/ 123203 h 5013196"/>
              <a:gd name="connsiteX34" fmla="*/ 5158166 w 12192000"/>
              <a:gd name="connsiteY34" fmla="*/ 139568 h 5013196"/>
              <a:gd name="connsiteX35" fmla="*/ 5271252 w 12192000"/>
              <a:gd name="connsiteY35" fmla="*/ 160738 h 5013196"/>
              <a:gd name="connsiteX36" fmla="*/ 5294438 w 12192000"/>
              <a:gd name="connsiteY36" fmla="*/ 166556 h 5013196"/>
              <a:gd name="connsiteX37" fmla="*/ 5310840 w 12192000"/>
              <a:gd name="connsiteY37" fmla="*/ 176769 h 5013196"/>
              <a:gd name="connsiteX38" fmla="*/ 5311570 w 12192000"/>
              <a:gd name="connsiteY38" fmla="*/ 183681 h 5013196"/>
              <a:gd name="connsiteX39" fmla="*/ 5323756 w 12192000"/>
              <a:gd name="connsiteY39" fmla="*/ 187718 h 5013196"/>
              <a:gd name="connsiteX40" fmla="*/ 5326259 w 12192000"/>
              <a:gd name="connsiteY40" fmla="*/ 189880 h 5013196"/>
              <a:gd name="connsiteX41" fmla="*/ 5341357 w 12192000"/>
              <a:gd name="connsiteY41" fmla="*/ 201193 h 5013196"/>
              <a:gd name="connsiteX42" fmla="*/ 5391908 w 12192000"/>
              <a:gd name="connsiteY42" fmla="*/ 198291 h 5013196"/>
              <a:gd name="connsiteX43" fmla="*/ 5439031 w 12192000"/>
              <a:gd name="connsiteY43" fmla="*/ 216975 h 5013196"/>
              <a:gd name="connsiteX44" fmla="*/ 5640913 w 12192000"/>
              <a:gd name="connsiteY44" fmla="*/ 253028 h 5013196"/>
              <a:gd name="connsiteX45" fmla="*/ 5657312 w 12192000"/>
              <a:gd name="connsiteY45" fmla="*/ 280626 h 5013196"/>
              <a:gd name="connsiteX46" fmla="*/ 5734773 w 12192000"/>
              <a:gd name="connsiteY46" fmla="*/ 303244 h 5013196"/>
              <a:gd name="connsiteX47" fmla="*/ 5877770 w 12192000"/>
              <a:gd name="connsiteY47" fmla="*/ 296965 h 5013196"/>
              <a:gd name="connsiteX48" fmla="*/ 5989615 w 12192000"/>
              <a:gd name="connsiteY48" fmla="*/ 319663 h 5013196"/>
              <a:gd name="connsiteX49" fmla="*/ 5996857 w 12192000"/>
              <a:gd name="connsiteY49" fmla="*/ 323549 h 5013196"/>
              <a:gd name="connsiteX50" fmla="*/ 6037387 w 12192000"/>
              <a:gd name="connsiteY50" fmla="*/ 312526 h 5013196"/>
              <a:gd name="connsiteX51" fmla="*/ 6113074 w 12192000"/>
              <a:gd name="connsiteY51" fmla="*/ 325845 h 5013196"/>
              <a:gd name="connsiteX52" fmla="*/ 6280929 w 12192000"/>
              <a:gd name="connsiteY52" fmla="*/ 350444 h 5013196"/>
              <a:gd name="connsiteX53" fmla="*/ 6298665 w 12192000"/>
              <a:gd name="connsiteY53" fmla="*/ 342931 h 5013196"/>
              <a:gd name="connsiteX54" fmla="*/ 6317326 w 12192000"/>
              <a:gd name="connsiteY54" fmla="*/ 339794 h 5013196"/>
              <a:gd name="connsiteX55" fmla="*/ 6319212 w 12192000"/>
              <a:gd name="connsiteY55" fmla="*/ 341004 h 5013196"/>
              <a:gd name="connsiteX56" fmla="*/ 6339724 w 12192000"/>
              <a:gd name="connsiteY56" fmla="*/ 342098 h 5013196"/>
              <a:gd name="connsiteX57" fmla="*/ 6345010 w 12192000"/>
              <a:gd name="connsiteY57" fmla="*/ 339148 h 5013196"/>
              <a:gd name="connsiteX58" fmla="*/ 6359332 w 12192000"/>
              <a:gd name="connsiteY58" fmla="*/ 338899 h 5013196"/>
              <a:gd name="connsiteX59" fmla="*/ 6388220 w 12192000"/>
              <a:gd name="connsiteY59" fmla="*/ 335714 h 5013196"/>
              <a:gd name="connsiteX60" fmla="*/ 6392994 w 12192000"/>
              <a:gd name="connsiteY60" fmla="*/ 337644 h 5013196"/>
              <a:gd name="connsiteX61" fmla="*/ 6435581 w 12192000"/>
              <a:gd name="connsiteY61" fmla="*/ 336775 h 5013196"/>
              <a:gd name="connsiteX62" fmla="*/ 6435870 w 12192000"/>
              <a:gd name="connsiteY62" fmla="*/ 337963 h 5013196"/>
              <a:gd name="connsiteX63" fmla="*/ 6446571 w 12192000"/>
              <a:gd name="connsiteY63" fmla="*/ 342957 h 5013196"/>
              <a:gd name="connsiteX64" fmla="*/ 6467701 w 12192000"/>
              <a:gd name="connsiteY64" fmla="*/ 349765 h 5013196"/>
              <a:gd name="connsiteX65" fmla="*/ 6512727 w 12192000"/>
              <a:gd name="connsiteY65" fmla="*/ 380305 h 5013196"/>
              <a:gd name="connsiteX66" fmla="*/ 6557094 w 12192000"/>
              <a:gd name="connsiteY66" fmla="*/ 379532 h 5013196"/>
              <a:gd name="connsiteX67" fmla="*/ 6565879 w 12192000"/>
              <a:gd name="connsiteY67" fmla="*/ 380030 h 5013196"/>
              <a:gd name="connsiteX68" fmla="*/ 6565997 w 12192000"/>
              <a:gd name="connsiteY68" fmla="*/ 380310 h 5013196"/>
              <a:gd name="connsiteX69" fmla="*/ 6575147 w 12192000"/>
              <a:gd name="connsiteY69" fmla="*/ 381374 h 5013196"/>
              <a:gd name="connsiteX70" fmla="*/ 6581899 w 12192000"/>
              <a:gd name="connsiteY70" fmla="*/ 380938 h 5013196"/>
              <a:gd name="connsiteX71" fmla="*/ 6598943 w 12192000"/>
              <a:gd name="connsiteY71" fmla="*/ 381906 h 5013196"/>
              <a:gd name="connsiteX72" fmla="*/ 6604421 w 12192000"/>
              <a:gd name="connsiteY72" fmla="*/ 384033 h 5013196"/>
              <a:gd name="connsiteX73" fmla="*/ 6606035 w 12192000"/>
              <a:gd name="connsiteY73" fmla="*/ 387465 h 5013196"/>
              <a:gd name="connsiteX74" fmla="*/ 6607669 w 12192000"/>
              <a:gd name="connsiteY74" fmla="*/ 387186 h 5013196"/>
              <a:gd name="connsiteX75" fmla="*/ 6637532 w 12192000"/>
              <a:gd name="connsiteY75" fmla="*/ 398125 h 5013196"/>
              <a:gd name="connsiteX76" fmla="*/ 6706880 w 12192000"/>
              <a:gd name="connsiteY76" fmla="*/ 412381 h 5013196"/>
              <a:gd name="connsiteX77" fmla="*/ 6747500 w 12192000"/>
              <a:gd name="connsiteY77" fmla="*/ 416386 h 5013196"/>
              <a:gd name="connsiteX78" fmla="*/ 6857783 w 12192000"/>
              <a:gd name="connsiteY78" fmla="*/ 431905 h 5013196"/>
              <a:gd name="connsiteX79" fmla="*/ 6967720 w 12192000"/>
              <a:gd name="connsiteY79" fmla="*/ 450939 h 5013196"/>
              <a:gd name="connsiteX80" fmla="*/ 7018394 w 12192000"/>
              <a:gd name="connsiteY80" fmla="*/ 479831 h 5013196"/>
              <a:gd name="connsiteX81" fmla="*/ 7024679 w 12192000"/>
              <a:gd name="connsiteY81" fmla="*/ 480968 h 5013196"/>
              <a:gd name="connsiteX82" fmla="*/ 7041715 w 12192000"/>
              <a:gd name="connsiteY82" fmla="*/ 479120 h 5013196"/>
              <a:gd name="connsiteX83" fmla="*/ 7048103 w 12192000"/>
              <a:gd name="connsiteY83" fmla="*/ 477610 h 5013196"/>
              <a:gd name="connsiteX84" fmla="*/ 7057490 w 12192000"/>
              <a:gd name="connsiteY84" fmla="*/ 477135 h 5013196"/>
              <a:gd name="connsiteX85" fmla="*/ 7057730 w 12192000"/>
              <a:gd name="connsiteY85" fmla="*/ 477383 h 5013196"/>
              <a:gd name="connsiteX86" fmla="*/ 7066511 w 12192000"/>
              <a:gd name="connsiteY86" fmla="*/ 476432 h 5013196"/>
              <a:gd name="connsiteX87" fmla="*/ 7109401 w 12192000"/>
              <a:gd name="connsiteY87" fmla="*/ 468486 h 5013196"/>
              <a:gd name="connsiteX88" fmla="*/ 7166830 w 12192000"/>
              <a:gd name="connsiteY88" fmla="*/ 490255 h 5013196"/>
              <a:gd name="connsiteX89" fmla="*/ 7190442 w 12192000"/>
              <a:gd name="connsiteY89" fmla="*/ 493308 h 5013196"/>
              <a:gd name="connsiteX90" fmla="*/ 7203083 w 12192000"/>
              <a:gd name="connsiteY90" fmla="*/ 496324 h 5013196"/>
              <a:gd name="connsiteX91" fmla="*/ 7203894 w 12192000"/>
              <a:gd name="connsiteY91" fmla="*/ 497408 h 5013196"/>
              <a:gd name="connsiteX92" fmla="*/ 7245004 w 12192000"/>
              <a:gd name="connsiteY92" fmla="*/ 489662 h 5013196"/>
              <a:gd name="connsiteX93" fmla="*/ 7250514 w 12192000"/>
              <a:gd name="connsiteY93" fmla="*/ 490724 h 5013196"/>
              <a:gd name="connsiteX94" fmla="*/ 7277246 w 12192000"/>
              <a:gd name="connsiteY94" fmla="*/ 483000 h 5013196"/>
              <a:gd name="connsiteX95" fmla="*/ 7291092 w 12192000"/>
              <a:gd name="connsiteY95" fmla="*/ 480435 h 5013196"/>
              <a:gd name="connsiteX96" fmla="*/ 7294933 w 12192000"/>
              <a:gd name="connsiteY96" fmla="*/ 476767 h 5013196"/>
              <a:gd name="connsiteX97" fmla="*/ 7315408 w 12192000"/>
              <a:gd name="connsiteY97" fmla="*/ 474478 h 5013196"/>
              <a:gd name="connsiteX98" fmla="*/ 7317786 w 12192000"/>
              <a:gd name="connsiteY98" fmla="*/ 475324 h 5013196"/>
              <a:gd name="connsiteX99" fmla="*/ 7334572 w 12192000"/>
              <a:gd name="connsiteY99" fmla="*/ 469306 h 5013196"/>
              <a:gd name="connsiteX100" fmla="*/ 7348520 w 12192000"/>
              <a:gd name="connsiteY100" fmla="*/ 459268 h 5013196"/>
              <a:gd name="connsiteX101" fmla="*/ 7522997 w 12192000"/>
              <a:gd name="connsiteY101" fmla="*/ 455427 h 5013196"/>
              <a:gd name="connsiteX102" fmla="*/ 7686985 w 12192000"/>
              <a:gd name="connsiteY102" fmla="*/ 433023 h 5013196"/>
              <a:gd name="connsiteX103" fmla="*/ 7854068 w 12192000"/>
              <a:gd name="connsiteY103" fmla="*/ 422992 h 5013196"/>
              <a:gd name="connsiteX104" fmla="*/ 8034165 w 12192000"/>
              <a:gd name="connsiteY104" fmla="*/ 404917 h 5013196"/>
              <a:gd name="connsiteX105" fmla="*/ 8094381 w 12192000"/>
              <a:gd name="connsiteY105" fmla="*/ 408936 h 5013196"/>
              <a:gd name="connsiteX106" fmla="*/ 8146898 w 12192000"/>
              <a:gd name="connsiteY106" fmla="*/ 391776 h 5013196"/>
              <a:gd name="connsiteX107" fmla="*/ 8168993 w 12192000"/>
              <a:gd name="connsiteY107" fmla="*/ 398048 h 5013196"/>
              <a:gd name="connsiteX108" fmla="*/ 8172809 w 12192000"/>
              <a:gd name="connsiteY108" fmla="*/ 399355 h 5013196"/>
              <a:gd name="connsiteX109" fmla="*/ 8187962 w 12192000"/>
              <a:gd name="connsiteY109" fmla="*/ 399651 h 5013196"/>
              <a:gd name="connsiteX110" fmla="*/ 8192382 w 12192000"/>
              <a:gd name="connsiteY110" fmla="*/ 405910 h 5013196"/>
              <a:gd name="connsiteX111" fmla="*/ 8375192 w 12192000"/>
              <a:gd name="connsiteY111" fmla="*/ 397097 h 5013196"/>
              <a:gd name="connsiteX112" fmla="*/ 8454377 w 12192000"/>
              <a:gd name="connsiteY112" fmla="*/ 393549 h 5013196"/>
              <a:gd name="connsiteX113" fmla="*/ 8484740 w 12192000"/>
              <a:gd name="connsiteY113" fmla="*/ 398377 h 5013196"/>
              <a:gd name="connsiteX114" fmla="*/ 8601673 w 12192000"/>
              <a:gd name="connsiteY114" fmla="*/ 410319 h 5013196"/>
              <a:gd name="connsiteX115" fmla="*/ 8701676 w 12192000"/>
              <a:gd name="connsiteY115" fmla="*/ 414569 h 5013196"/>
              <a:gd name="connsiteX116" fmla="*/ 8773288 w 12192000"/>
              <a:gd name="connsiteY116" fmla="*/ 391295 h 5013196"/>
              <a:gd name="connsiteX117" fmla="*/ 8779909 w 12192000"/>
              <a:gd name="connsiteY117" fmla="*/ 395664 h 5013196"/>
              <a:gd name="connsiteX118" fmla="*/ 8829932 w 12192000"/>
              <a:gd name="connsiteY118" fmla="*/ 392461 h 5013196"/>
              <a:gd name="connsiteX119" fmla="*/ 9003386 w 12192000"/>
              <a:gd name="connsiteY119" fmla="*/ 349460 h 5013196"/>
              <a:gd name="connsiteX120" fmla="*/ 9101185 w 12192000"/>
              <a:gd name="connsiteY120" fmla="*/ 344080 h 5013196"/>
              <a:gd name="connsiteX121" fmla="*/ 9136185 w 12192000"/>
              <a:gd name="connsiteY121" fmla="*/ 347296 h 5013196"/>
              <a:gd name="connsiteX122" fmla="*/ 9194801 w 12192000"/>
              <a:gd name="connsiteY122" fmla="*/ 352367 h 5013196"/>
              <a:gd name="connsiteX123" fmla="*/ 9239316 w 12192000"/>
              <a:gd name="connsiteY123" fmla="*/ 368776 h 5013196"/>
              <a:gd name="connsiteX124" fmla="*/ 9288052 w 12192000"/>
              <a:gd name="connsiteY124" fmla="*/ 368014 h 5013196"/>
              <a:gd name="connsiteX125" fmla="*/ 9298465 w 12192000"/>
              <a:gd name="connsiteY125" fmla="*/ 351514 h 5013196"/>
              <a:gd name="connsiteX126" fmla="*/ 9350892 w 12192000"/>
              <a:gd name="connsiteY126" fmla="*/ 355996 h 5013196"/>
              <a:gd name="connsiteX127" fmla="*/ 9430522 w 12192000"/>
              <a:gd name="connsiteY127" fmla="*/ 364586 h 5013196"/>
              <a:gd name="connsiteX128" fmla="*/ 9476215 w 12192000"/>
              <a:gd name="connsiteY128" fmla="*/ 365325 h 5013196"/>
              <a:gd name="connsiteX129" fmla="*/ 9601276 w 12192000"/>
              <a:gd name="connsiteY129" fmla="*/ 371922 h 5013196"/>
              <a:gd name="connsiteX130" fmla="*/ 9726733 w 12192000"/>
              <a:gd name="connsiteY130" fmla="*/ 382019 h 5013196"/>
              <a:gd name="connsiteX131" fmla="*/ 9802144 w 12192000"/>
              <a:gd name="connsiteY131" fmla="*/ 407697 h 5013196"/>
              <a:gd name="connsiteX132" fmla="*/ 9905153 w 12192000"/>
              <a:gd name="connsiteY132" fmla="*/ 413868 h 5013196"/>
              <a:gd name="connsiteX133" fmla="*/ 9922553 w 12192000"/>
              <a:gd name="connsiteY133" fmla="*/ 417787 h 5013196"/>
              <a:gd name="connsiteX134" fmla="*/ 10044658 w 12192000"/>
              <a:gd name="connsiteY134" fmla="*/ 431295 h 5013196"/>
              <a:gd name="connsiteX135" fmla="*/ 10184585 w 12192000"/>
              <a:gd name="connsiteY135" fmla="*/ 420356 h 5013196"/>
              <a:gd name="connsiteX136" fmla="*/ 10366435 w 12192000"/>
              <a:gd name="connsiteY136" fmla="*/ 475646 h 5013196"/>
              <a:gd name="connsiteX137" fmla="*/ 10688220 w 12192000"/>
              <a:gd name="connsiteY137" fmla="*/ 555476 h 5013196"/>
              <a:gd name="connsiteX138" fmla="*/ 11026690 w 12192000"/>
              <a:gd name="connsiteY138" fmla="*/ 563899 h 5013196"/>
              <a:gd name="connsiteX139" fmla="*/ 11113779 w 12192000"/>
              <a:gd name="connsiteY139" fmla="*/ 547086 h 5013196"/>
              <a:gd name="connsiteX140" fmla="*/ 11369556 w 12192000"/>
              <a:gd name="connsiteY140" fmla="*/ 504937 h 5013196"/>
              <a:gd name="connsiteX141" fmla="*/ 11623342 w 12192000"/>
              <a:gd name="connsiteY141" fmla="*/ 401646 h 5013196"/>
              <a:gd name="connsiteX142" fmla="*/ 11786511 w 12192000"/>
              <a:gd name="connsiteY142" fmla="*/ 371608 h 5013196"/>
              <a:gd name="connsiteX143" fmla="*/ 11862577 w 12192000"/>
              <a:gd name="connsiteY143" fmla="*/ 343767 h 5013196"/>
              <a:gd name="connsiteX144" fmla="*/ 11916612 w 12192000"/>
              <a:gd name="connsiteY144" fmla="*/ 337028 h 5013196"/>
              <a:gd name="connsiteX145" fmla="*/ 11948830 w 12192000"/>
              <a:gd name="connsiteY145" fmla="*/ 331280 h 5013196"/>
              <a:gd name="connsiteX146" fmla="*/ 12001583 w 12192000"/>
              <a:gd name="connsiteY146" fmla="*/ 292861 h 5013196"/>
              <a:gd name="connsiteX147" fmla="*/ 12174977 w 12192000"/>
              <a:gd name="connsiteY147" fmla="*/ 277870 h 5013196"/>
              <a:gd name="connsiteX148" fmla="*/ 12192000 w 12192000"/>
              <a:gd name="connsiteY148" fmla="*/ 269767 h 5013196"/>
              <a:gd name="connsiteX149" fmla="*/ 12192000 w 12192000"/>
              <a:gd name="connsiteY149" fmla="*/ 5013196 h 5013196"/>
              <a:gd name="connsiteX150" fmla="*/ 0 w 12192000"/>
              <a:gd name="connsiteY150" fmla="*/ 5013196 h 5013196"/>
              <a:gd name="connsiteX151" fmla="*/ 0 w 12192000"/>
              <a:gd name="connsiteY151" fmla="*/ 630667 h 5013196"/>
              <a:gd name="connsiteX152" fmla="*/ 11075 w 12192000"/>
              <a:gd name="connsiteY152" fmla="*/ 628396 h 5013196"/>
              <a:gd name="connsiteX153" fmla="*/ 44061 w 12192000"/>
              <a:gd name="connsiteY153" fmla="*/ 621814 h 5013196"/>
              <a:gd name="connsiteX154" fmla="*/ 136694 w 12192000"/>
              <a:gd name="connsiteY154" fmla="*/ 569633 h 5013196"/>
              <a:gd name="connsiteX155" fmla="*/ 170342 w 12192000"/>
              <a:gd name="connsiteY155" fmla="*/ 564295 h 5013196"/>
              <a:gd name="connsiteX156" fmla="*/ 168955 w 12192000"/>
              <a:gd name="connsiteY156" fmla="*/ 555382 h 5013196"/>
              <a:gd name="connsiteX157" fmla="*/ 181474 w 12192000"/>
              <a:gd name="connsiteY157" fmla="*/ 554499 h 5013196"/>
              <a:gd name="connsiteX158" fmla="*/ 209440 w 12192000"/>
              <a:gd name="connsiteY158" fmla="*/ 553779 h 5013196"/>
              <a:gd name="connsiteX159" fmla="*/ 293152 w 12192000"/>
              <a:gd name="connsiteY159" fmla="*/ 549794 h 5013196"/>
              <a:gd name="connsiteX160" fmla="*/ 315693 w 12192000"/>
              <a:gd name="connsiteY160" fmla="*/ 532248 h 5013196"/>
              <a:gd name="connsiteX161" fmla="*/ 337305 w 12192000"/>
              <a:gd name="connsiteY161" fmla="*/ 531590 h 5013196"/>
              <a:gd name="connsiteX162" fmla="*/ 462252 w 12192000"/>
              <a:gd name="connsiteY162" fmla="*/ 506369 h 5013196"/>
              <a:gd name="connsiteX163" fmla="*/ 479457 w 12192000"/>
              <a:gd name="connsiteY163" fmla="*/ 504341 h 5013196"/>
              <a:gd name="connsiteX164" fmla="*/ 488653 w 12192000"/>
              <a:gd name="connsiteY164" fmla="*/ 496475 h 5013196"/>
              <a:gd name="connsiteX165" fmla="*/ 522053 w 12192000"/>
              <a:gd name="connsiteY165" fmla="*/ 494343 h 5013196"/>
              <a:gd name="connsiteX166" fmla="*/ 523520 w 12192000"/>
              <a:gd name="connsiteY166" fmla="*/ 489931 h 5013196"/>
              <a:gd name="connsiteX167" fmla="*/ 632714 w 12192000"/>
              <a:gd name="connsiteY167" fmla="*/ 450319 h 5013196"/>
              <a:gd name="connsiteX168" fmla="*/ 651426 w 12192000"/>
              <a:gd name="connsiteY168" fmla="*/ 443762 h 5013196"/>
              <a:gd name="connsiteX169" fmla="*/ 667724 w 12192000"/>
              <a:gd name="connsiteY169" fmla="*/ 445356 h 5013196"/>
              <a:gd name="connsiteX170" fmla="*/ 757679 w 12192000"/>
              <a:gd name="connsiteY170" fmla="*/ 438363 h 5013196"/>
              <a:gd name="connsiteX171" fmla="*/ 779159 w 12192000"/>
              <a:gd name="connsiteY171" fmla="*/ 441277 h 5013196"/>
              <a:gd name="connsiteX172" fmla="*/ 788293 w 12192000"/>
              <a:gd name="connsiteY172" fmla="*/ 448081 h 5013196"/>
              <a:gd name="connsiteX173" fmla="*/ 822923 w 12192000"/>
              <a:gd name="connsiteY173" fmla="*/ 434292 h 5013196"/>
              <a:gd name="connsiteX174" fmla="*/ 876559 w 12192000"/>
              <a:gd name="connsiteY174" fmla="*/ 424306 h 5013196"/>
              <a:gd name="connsiteX175" fmla="*/ 902011 w 12192000"/>
              <a:gd name="connsiteY175" fmla="*/ 417336 h 5013196"/>
              <a:gd name="connsiteX176" fmla="*/ 922715 w 12192000"/>
              <a:gd name="connsiteY176" fmla="*/ 420917 h 5013196"/>
              <a:gd name="connsiteX177" fmla="*/ 1040139 w 12192000"/>
              <a:gd name="connsiteY177" fmla="*/ 419808 h 5013196"/>
              <a:gd name="connsiteX178" fmla="*/ 1067251 w 12192000"/>
              <a:gd name="connsiteY178" fmla="*/ 425602 h 5013196"/>
              <a:gd name="connsiteX179" fmla="*/ 1080272 w 12192000"/>
              <a:gd name="connsiteY179" fmla="*/ 437887 h 5013196"/>
              <a:gd name="connsiteX180" fmla="*/ 1090219 w 12192000"/>
              <a:gd name="connsiteY180" fmla="*/ 433244 h 5013196"/>
              <a:gd name="connsiteX181" fmla="*/ 1161226 w 12192000"/>
              <a:gd name="connsiteY181" fmla="*/ 431522 h 5013196"/>
              <a:gd name="connsiteX182" fmla="*/ 1207525 w 12192000"/>
              <a:gd name="connsiteY182" fmla="*/ 429257 h 5013196"/>
              <a:gd name="connsiteX183" fmla="*/ 1210030 w 12192000"/>
              <a:gd name="connsiteY183" fmla="*/ 412023 h 5013196"/>
              <a:gd name="connsiteX184" fmla="*/ 1251170 w 12192000"/>
              <a:gd name="connsiteY184" fmla="*/ 405160 h 5013196"/>
              <a:gd name="connsiteX185" fmla="*/ 1295331 w 12192000"/>
              <a:gd name="connsiteY185" fmla="*/ 415400 h 5013196"/>
              <a:gd name="connsiteX186" fmla="*/ 1347118 w 12192000"/>
              <a:gd name="connsiteY186" fmla="*/ 412922 h 5013196"/>
              <a:gd name="connsiteX187" fmla="*/ 1378108 w 12192000"/>
              <a:gd name="connsiteY187" fmla="*/ 411628 h 5013196"/>
              <a:gd name="connsiteX188" fmla="*/ 1459192 w 12192000"/>
              <a:gd name="connsiteY188" fmla="*/ 394137 h 5013196"/>
              <a:gd name="connsiteX189" fmla="*/ 1590120 w 12192000"/>
              <a:gd name="connsiteY189" fmla="*/ 330826 h 5013196"/>
              <a:gd name="connsiteX190" fmla="*/ 1631417 w 12192000"/>
              <a:gd name="connsiteY190" fmla="*/ 321445 h 5013196"/>
              <a:gd name="connsiteX191" fmla="*/ 1638727 w 12192000"/>
              <a:gd name="connsiteY191" fmla="*/ 324828 h 5013196"/>
              <a:gd name="connsiteX192" fmla="*/ 1844438 w 12192000"/>
              <a:gd name="connsiteY192" fmla="*/ 284522 h 5013196"/>
              <a:gd name="connsiteX193" fmla="*/ 1881324 w 12192000"/>
              <a:gd name="connsiteY193" fmla="*/ 281715 h 5013196"/>
              <a:gd name="connsiteX194" fmla="*/ 1908999 w 12192000"/>
              <a:gd name="connsiteY194" fmla="*/ 282556 h 5013196"/>
              <a:gd name="connsiteX195" fmla="*/ 1974956 w 12192000"/>
              <a:gd name="connsiteY195" fmla="*/ 269176 h 5013196"/>
              <a:gd name="connsiteX196" fmla="*/ 2082409 w 12192000"/>
              <a:gd name="connsiteY196" fmla="*/ 240508 h 5013196"/>
              <a:gd name="connsiteX197" fmla="*/ 2105639 w 12192000"/>
              <a:gd name="connsiteY197" fmla="*/ 235866 h 5013196"/>
              <a:gd name="connsiteX198" fmla="*/ 2126992 w 12192000"/>
              <a:gd name="connsiteY198" fmla="*/ 237686 h 5013196"/>
              <a:gd name="connsiteX199" fmla="*/ 2133154 w 12192000"/>
              <a:gd name="connsiteY199" fmla="*/ 243170 h 5013196"/>
              <a:gd name="connsiteX200" fmla="*/ 2146154 w 12192000"/>
              <a:gd name="connsiteY200" fmla="*/ 241550 h 5013196"/>
              <a:gd name="connsiteX201" fmla="*/ 2149901 w 12192000"/>
              <a:gd name="connsiteY201" fmla="*/ 242334 h 5013196"/>
              <a:gd name="connsiteX202" fmla="*/ 2171100 w 12192000"/>
              <a:gd name="connsiteY202" fmla="*/ 245607 h 5013196"/>
              <a:gd name="connsiteX203" fmla="*/ 2209148 w 12192000"/>
              <a:gd name="connsiteY203" fmla="*/ 222443 h 5013196"/>
              <a:gd name="connsiteX204" fmla="*/ 2261889 w 12192000"/>
              <a:gd name="connsiteY204" fmla="*/ 218750 h 5013196"/>
              <a:gd name="connsiteX205" fmla="*/ 2452315 w 12192000"/>
              <a:gd name="connsiteY205" fmla="*/ 166117 h 5013196"/>
              <a:gd name="connsiteX206" fmla="*/ 2487710 w 12192000"/>
              <a:gd name="connsiteY206" fmla="*/ 182485 h 5013196"/>
              <a:gd name="connsiteX207" fmla="*/ 2567870 w 12192000"/>
              <a:gd name="connsiteY207" fmla="*/ 169640 h 5013196"/>
              <a:gd name="connsiteX208" fmla="*/ 2677053 w 12192000"/>
              <a:gd name="connsiteY208" fmla="*/ 105731 h 5013196"/>
              <a:gd name="connsiteX209" fmla="*/ 2823914 w 12192000"/>
              <a:gd name="connsiteY209" fmla="*/ 80085 h 5013196"/>
              <a:gd name="connsiteX210" fmla="*/ 2831912 w 12192000"/>
              <a:gd name="connsiteY210" fmla="*/ 68644 h 5013196"/>
              <a:gd name="connsiteX211" fmla="*/ 2843870 w 12192000"/>
              <a:gd name="connsiteY211" fmla="*/ 60725 h 5013196"/>
              <a:gd name="connsiteX212" fmla="*/ 2846217 w 12192000"/>
              <a:gd name="connsiteY212" fmla="*/ 61243 h 5013196"/>
              <a:gd name="connsiteX213" fmla="*/ 2862745 w 12192000"/>
              <a:gd name="connsiteY213" fmla="*/ 56460 h 5013196"/>
              <a:gd name="connsiteX214" fmla="*/ 2864596 w 12192000"/>
              <a:gd name="connsiteY214" fmla="*/ 52436 h 5013196"/>
              <a:gd name="connsiteX215" fmla="*/ 2875381 w 12192000"/>
              <a:gd name="connsiteY215" fmla="*/ 48221 h 5013196"/>
              <a:gd name="connsiteX216" fmla="*/ 2895139 w 12192000"/>
              <a:gd name="connsiteY216" fmla="*/ 37404 h 5013196"/>
              <a:gd name="connsiteX217" fmla="*/ 2900232 w 12192000"/>
              <a:gd name="connsiteY217" fmla="*/ 37736 h 5013196"/>
              <a:gd name="connsiteX218" fmla="*/ 2932205 w 12192000"/>
              <a:gd name="connsiteY218" fmla="*/ 25091 h 5013196"/>
              <a:gd name="connsiteX219" fmla="*/ 2933310 w 12192000"/>
              <a:gd name="connsiteY219" fmla="*/ 26034 h 5013196"/>
              <a:gd name="connsiteX220" fmla="*/ 2945218 w 12192000"/>
              <a:gd name="connsiteY220" fmla="*/ 27359 h 5013196"/>
              <a:gd name="connsiteX221" fmla="*/ 2966465 w 12192000"/>
              <a:gd name="connsiteY221" fmla="*/ 27335 h 5013196"/>
              <a:gd name="connsiteX222" fmla="*/ 3023668 w 12192000"/>
              <a:gd name="connsiteY222" fmla="*/ 41123 h 5013196"/>
              <a:gd name="connsiteX223" fmla="*/ 3057077 w 12192000"/>
              <a:gd name="connsiteY223" fmla="*/ 28063 h 5013196"/>
              <a:gd name="connsiteX224" fmla="*/ 3151915 w 12192000"/>
              <a:gd name="connsiteY224" fmla="*/ 24461 h 5013196"/>
              <a:gd name="connsiteX225" fmla="*/ 3251671 w 12192000"/>
              <a:gd name="connsiteY225" fmla="*/ 44793 h 5013196"/>
              <a:gd name="connsiteX226" fmla="*/ 3351400 w 12192000"/>
              <a:gd name="connsiteY226" fmla="*/ 45905 h 5013196"/>
              <a:gd name="connsiteX227" fmla="*/ 3387481 w 12192000"/>
              <a:gd name="connsiteY227" fmla="*/ 44661 h 5013196"/>
              <a:gd name="connsiteX228" fmla="*/ 3451923 w 12192000"/>
              <a:gd name="connsiteY228" fmla="*/ 49700 h 5013196"/>
              <a:gd name="connsiteX229" fmla="*/ 3481520 w 12192000"/>
              <a:gd name="connsiteY229" fmla="*/ 56505 h 5013196"/>
              <a:gd name="connsiteX230" fmla="*/ 3482804 w 12192000"/>
              <a:gd name="connsiteY230" fmla="*/ 56030 h 5013196"/>
              <a:gd name="connsiteX231" fmla="*/ 3485495 w 12192000"/>
              <a:gd name="connsiteY231" fmla="*/ 59139 h 5013196"/>
              <a:gd name="connsiteX232" fmla="*/ 3490972 w 12192000"/>
              <a:gd name="connsiteY232" fmla="*/ 60504 h 5013196"/>
              <a:gd name="connsiteX233" fmla="*/ 3505835 w 12192000"/>
              <a:gd name="connsiteY233" fmla="*/ 59295 h 5013196"/>
              <a:gd name="connsiteX234" fmla="*/ 3511410 w 12192000"/>
              <a:gd name="connsiteY234" fmla="*/ 58026 h 5013196"/>
              <a:gd name="connsiteX235" fmla="*/ 3519598 w 12192000"/>
              <a:gd name="connsiteY235" fmla="*/ 57901 h 5013196"/>
              <a:gd name="connsiteX236" fmla="*/ 3519807 w 12192000"/>
              <a:gd name="connsiteY236" fmla="*/ 58156 h 5013196"/>
              <a:gd name="connsiteX237" fmla="*/ 3527466 w 12192000"/>
              <a:gd name="connsiteY237" fmla="*/ 57534 h 5013196"/>
              <a:gd name="connsiteX238" fmla="*/ 3564889 w 12192000"/>
              <a:gd name="connsiteY238" fmla="*/ 51208 h 5013196"/>
              <a:gd name="connsiteX239" fmla="*/ 3614922 w 12192000"/>
              <a:gd name="connsiteY239" fmla="*/ 75022 h 5013196"/>
              <a:gd name="connsiteX240" fmla="*/ 3635506 w 12192000"/>
              <a:gd name="connsiteY240" fmla="*/ 78936 h 5013196"/>
              <a:gd name="connsiteX241" fmla="*/ 3646525 w 12192000"/>
              <a:gd name="connsiteY241" fmla="*/ 82411 h 5013196"/>
              <a:gd name="connsiteX242" fmla="*/ 3647224 w 12192000"/>
              <a:gd name="connsiteY242" fmla="*/ 83521 h 5013196"/>
              <a:gd name="connsiteX243" fmla="*/ 3683100 w 12192000"/>
              <a:gd name="connsiteY243" fmla="*/ 77327 h 5013196"/>
              <a:gd name="connsiteX244" fmla="*/ 3687901 w 12192000"/>
              <a:gd name="connsiteY244" fmla="*/ 78590 h 5013196"/>
              <a:gd name="connsiteX245" fmla="*/ 3711234 w 12192000"/>
              <a:gd name="connsiteY245" fmla="*/ 71883 h 5013196"/>
              <a:gd name="connsiteX246" fmla="*/ 3723318 w 12192000"/>
              <a:gd name="connsiteY246" fmla="*/ 69843 h 5013196"/>
              <a:gd name="connsiteX247" fmla="*/ 3726677 w 12192000"/>
              <a:gd name="connsiteY247" fmla="*/ 66330 h 5013196"/>
              <a:gd name="connsiteX248" fmla="*/ 3744535 w 12192000"/>
              <a:gd name="connsiteY248" fmla="*/ 64808 h 5013196"/>
              <a:gd name="connsiteX249" fmla="*/ 3746608 w 12192000"/>
              <a:gd name="connsiteY249" fmla="*/ 65740 h 5013196"/>
              <a:gd name="connsiteX250" fmla="*/ 3761262 w 12192000"/>
              <a:gd name="connsiteY250" fmla="*/ 60365 h 5013196"/>
              <a:gd name="connsiteX251" fmla="*/ 3773451 w 12192000"/>
              <a:gd name="connsiteY251" fmla="*/ 50884 h 5013196"/>
              <a:gd name="connsiteX252" fmla="*/ 3925626 w 12192000"/>
              <a:gd name="connsiteY252" fmla="*/ 53519 h 5013196"/>
              <a:gd name="connsiteX253" fmla="*/ 4056184 w 12192000"/>
              <a:gd name="connsiteY253" fmla="*/ 12503 h 5013196"/>
              <a:gd name="connsiteX254" fmla="*/ 4142196 w 12192000"/>
              <a:gd name="connsiteY254" fmla="*/ 33 h 501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2000" h="5013196">
                <a:moveTo>
                  <a:pt x="4142196" y="33"/>
                </a:moveTo>
                <a:cubicBezTo>
                  <a:pt x="4148062" y="-396"/>
                  <a:pt x="4148371" y="3330"/>
                  <a:pt x="4138795" y="15046"/>
                </a:cubicBezTo>
                <a:cubicBezTo>
                  <a:pt x="4157457" y="11498"/>
                  <a:pt x="4177037" y="25445"/>
                  <a:pt x="4166706" y="37291"/>
                </a:cubicBezTo>
                <a:cubicBezTo>
                  <a:pt x="4223118" y="11323"/>
                  <a:pt x="4307498" y="34620"/>
                  <a:pt x="4371550" y="22134"/>
                </a:cubicBezTo>
                <a:cubicBezTo>
                  <a:pt x="4407078" y="48914"/>
                  <a:pt x="4387627" y="23893"/>
                  <a:pt x="4424056" y="28369"/>
                </a:cubicBezTo>
                <a:cubicBezTo>
                  <a:pt x="4413661" y="3313"/>
                  <a:pt x="4468424" y="41731"/>
                  <a:pt x="4469897" y="13218"/>
                </a:cubicBezTo>
                <a:cubicBezTo>
                  <a:pt x="4476479" y="14935"/>
                  <a:pt x="4482810" y="17498"/>
                  <a:pt x="4489151" y="20285"/>
                </a:cubicBezTo>
                <a:lnTo>
                  <a:pt x="4492479" y="21730"/>
                </a:lnTo>
                <a:lnTo>
                  <a:pt x="4505693" y="22584"/>
                </a:lnTo>
                <a:lnTo>
                  <a:pt x="4509529" y="28985"/>
                </a:lnTo>
                <a:lnTo>
                  <a:pt x="4529499" y="34687"/>
                </a:lnTo>
                <a:cubicBezTo>
                  <a:pt x="4536963" y="35869"/>
                  <a:pt x="4544973" y="36029"/>
                  <a:pt x="4553795" y="34541"/>
                </a:cubicBezTo>
                <a:cubicBezTo>
                  <a:pt x="4575351" y="22864"/>
                  <a:pt x="4609487" y="36086"/>
                  <a:pt x="4640118" y="34699"/>
                </a:cubicBezTo>
                <a:lnTo>
                  <a:pt x="4654127" y="30952"/>
                </a:lnTo>
                <a:lnTo>
                  <a:pt x="4700168" y="35953"/>
                </a:lnTo>
                <a:cubicBezTo>
                  <a:pt x="4713264" y="36848"/>
                  <a:pt x="4726846" y="37197"/>
                  <a:pt x="4741127" y="36527"/>
                </a:cubicBezTo>
                <a:lnTo>
                  <a:pt x="4767598" y="33272"/>
                </a:lnTo>
                <a:lnTo>
                  <a:pt x="4774592" y="35449"/>
                </a:lnTo>
                <a:cubicBezTo>
                  <a:pt x="4786697" y="34976"/>
                  <a:pt x="4802577" y="26578"/>
                  <a:pt x="4801328" y="36454"/>
                </a:cubicBezTo>
                <a:lnTo>
                  <a:pt x="4814870" y="32797"/>
                </a:lnTo>
                <a:lnTo>
                  <a:pt x="4828440" y="40415"/>
                </a:lnTo>
                <a:cubicBezTo>
                  <a:pt x="4829942" y="42215"/>
                  <a:pt x="4831084" y="44138"/>
                  <a:pt x="4831826" y="46118"/>
                </a:cubicBezTo>
                <a:lnTo>
                  <a:pt x="4850785" y="43190"/>
                </a:lnTo>
                <a:lnTo>
                  <a:pt x="4866468" y="48539"/>
                </a:lnTo>
                <a:lnTo>
                  <a:pt x="4879983" y="44615"/>
                </a:lnTo>
                <a:lnTo>
                  <a:pt x="4885635" y="45342"/>
                </a:lnTo>
                <a:lnTo>
                  <a:pt x="4899698" y="47876"/>
                </a:lnTo>
                <a:cubicBezTo>
                  <a:pt x="4906918" y="49699"/>
                  <a:pt x="4915001" y="51908"/>
                  <a:pt x="4923986" y="53632"/>
                </a:cubicBezTo>
                <a:lnTo>
                  <a:pt x="4931544" y="54358"/>
                </a:lnTo>
                <a:lnTo>
                  <a:pt x="4948135" y="63529"/>
                </a:lnTo>
                <a:cubicBezTo>
                  <a:pt x="4960212" y="70470"/>
                  <a:pt x="4969702" y="75124"/>
                  <a:pt x="4980068" y="71052"/>
                </a:cubicBezTo>
                <a:cubicBezTo>
                  <a:pt x="4998023" y="79978"/>
                  <a:pt x="5010918" y="105669"/>
                  <a:pt x="5036541" y="98293"/>
                </a:cubicBezTo>
                <a:cubicBezTo>
                  <a:pt x="5028940" y="110173"/>
                  <a:pt x="5065159" y="99199"/>
                  <a:pt x="5069678" y="111179"/>
                </a:cubicBezTo>
                <a:cubicBezTo>
                  <a:pt x="5071842" y="120855"/>
                  <a:pt x="5083332" y="119782"/>
                  <a:pt x="5092160" y="123203"/>
                </a:cubicBezTo>
                <a:cubicBezTo>
                  <a:pt x="5098585" y="133008"/>
                  <a:pt x="5142841" y="141271"/>
                  <a:pt x="5158166" y="139568"/>
                </a:cubicBezTo>
                <a:cubicBezTo>
                  <a:pt x="5201256" y="128920"/>
                  <a:pt x="5236783" y="168222"/>
                  <a:pt x="5271252" y="160738"/>
                </a:cubicBezTo>
                <a:cubicBezTo>
                  <a:pt x="5280328" y="161512"/>
                  <a:pt x="5287877" y="163623"/>
                  <a:pt x="5294438" y="166556"/>
                </a:cubicBezTo>
                <a:lnTo>
                  <a:pt x="5310840" y="176769"/>
                </a:lnTo>
                <a:cubicBezTo>
                  <a:pt x="5311084" y="179074"/>
                  <a:pt x="5311328" y="181377"/>
                  <a:pt x="5311570" y="183681"/>
                </a:cubicBezTo>
                <a:lnTo>
                  <a:pt x="5323756" y="187718"/>
                </a:lnTo>
                <a:lnTo>
                  <a:pt x="5326259" y="189880"/>
                </a:lnTo>
                <a:cubicBezTo>
                  <a:pt x="5331024" y="194034"/>
                  <a:pt x="5335878" y="197977"/>
                  <a:pt x="5341357" y="201193"/>
                </a:cubicBezTo>
                <a:cubicBezTo>
                  <a:pt x="5355787" y="174949"/>
                  <a:pt x="5390353" y="224216"/>
                  <a:pt x="5391908" y="198291"/>
                </a:cubicBezTo>
                <a:cubicBezTo>
                  <a:pt x="5424533" y="211393"/>
                  <a:pt x="5417454" y="183279"/>
                  <a:pt x="5439031" y="216975"/>
                </a:cubicBezTo>
                <a:cubicBezTo>
                  <a:pt x="5505697" y="221021"/>
                  <a:pt x="5575360" y="263433"/>
                  <a:pt x="5640913" y="253028"/>
                </a:cubicBezTo>
                <a:cubicBezTo>
                  <a:pt x="5625666" y="261550"/>
                  <a:pt x="5637932" y="279363"/>
                  <a:pt x="5657312" y="280626"/>
                </a:cubicBezTo>
                <a:cubicBezTo>
                  <a:pt x="5599451" y="314971"/>
                  <a:pt x="5750508" y="268765"/>
                  <a:pt x="5734773" y="303244"/>
                </a:cubicBezTo>
                <a:cubicBezTo>
                  <a:pt x="5761561" y="276899"/>
                  <a:pt x="5869387" y="261233"/>
                  <a:pt x="5877770" y="296965"/>
                </a:cubicBezTo>
                <a:cubicBezTo>
                  <a:pt x="5915819" y="308827"/>
                  <a:pt x="5955621" y="307835"/>
                  <a:pt x="5989615" y="319663"/>
                </a:cubicBezTo>
                <a:lnTo>
                  <a:pt x="5996857" y="323549"/>
                </a:lnTo>
                <a:lnTo>
                  <a:pt x="6037387" y="312526"/>
                </a:lnTo>
                <a:cubicBezTo>
                  <a:pt x="6073044" y="306507"/>
                  <a:pt x="6106738" y="308466"/>
                  <a:pt x="6113074" y="325845"/>
                </a:cubicBezTo>
                <a:cubicBezTo>
                  <a:pt x="6172518" y="336304"/>
                  <a:pt x="6233561" y="323646"/>
                  <a:pt x="6280929" y="350444"/>
                </a:cubicBezTo>
                <a:cubicBezTo>
                  <a:pt x="6286383" y="347055"/>
                  <a:pt x="6292357" y="344643"/>
                  <a:pt x="6298665" y="342931"/>
                </a:cubicBezTo>
                <a:lnTo>
                  <a:pt x="6317326" y="339794"/>
                </a:lnTo>
                <a:lnTo>
                  <a:pt x="6319212" y="341004"/>
                </a:lnTo>
                <a:cubicBezTo>
                  <a:pt x="6328393" y="343898"/>
                  <a:pt x="6334701" y="343685"/>
                  <a:pt x="6339724" y="342098"/>
                </a:cubicBezTo>
                <a:lnTo>
                  <a:pt x="6345010" y="339148"/>
                </a:lnTo>
                <a:lnTo>
                  <a:pt x="6359332" y="338899"/>
                </a:lnTo>
                <a:lnTo>
                  <a:pt x="6388220" y="335714"/>
                </a:lnTo>
                <a:lnTo>
                  <a:pt x="6392994" y="337644"/>
                </a:lnTo>
                <a:lnTo>
                  <a:pt x="6435581" y="336775"/>
                </a:lnTo>
                <a:cubicBezTo>
                  <a:pt x="6435677" y="337170"/>
                  <a:pt x="6435772" y="337567"/>
                  <a:pt x="6435870" y="337963"/>
                </a:cubicBezTo>
                <a:cubicBezTo>
                  <a:pt x="6437488" y="340605"/>
                  <a:pt x="6440513" y="342516"/>
                  <a:pt x="6446571" y="342957"/>
                </a:cubicBezTo>
                <a:cubicBezTo>
                  <a:pt x="6432902" y="359852"/>
                  <a:pt x="6448636" y="349961"/>
                  <a:pt x="6467701" y="349765"/>
                </a:cubicBezTo>
                <a:cubicBezTo>
                  <a:pt x="6450726" y="375964"/>
                  <a:pt x="6507518" y="364791"/>
                  <a:pt x="6512727" y="380305"/>
                </a:cubicBezTo>
                <a:cubicBezTo>
                  <a:pt x="6527112" y="379570"/>
                  <a:pt x="6542020" y="379271"/>
                  <a:pt x="6557094" y="379532"/>
                </a:cubicBezTo>
                <a:lnTo>
                  <a:pt x="6565879" y="380030"/>
                </a:lnTo>
                <a:cubicBezTo>
                  <a:pt x="6565919" y="380123"/>
                  <a:pt x="6565958" y="380216"/>
                  <a:pt x="6565997" y="380310"/>
                </a:cubicBezTo>
                <a:cubicBezTo>
                  <a:pt x="6567779" y="380994"/>
                  <a:pt x="6570621" y="381376"/>
                  <a:pt x="6575147" y="381374"/>
                </a:cubicBezTo>
                <a:lnTo>
                  <a:pt x="6581899" y="380938"/>
                </a:lnTo>
                <a:lnTo>
                  <a:pt x="6598943" y="381906"/>
                </a:lnTo>
                <a:lnTo>
                  <a:pt x="6604421" y="384033"/>
                </a:lnTo>
                <a:lnTo>
                  <a:pt x="6606035" y="387465"/>
                </a:lnTo>
                <a:lnTo>
                  <a:pt x="6607669" y="387186"/>
                </a:lnTo>
                <a:cubicBezTo>
                  <a:pt x="6620475" y="382131"/>
                  <a:pt x="6625312" y="374007"/>
                  <a:pt x="6637532" y="398125"/>
                </a:cubicBezTo>
                <a:cubicBezTo>
                  <a:pt x="6666345" y="390437"/>
                  <a:pt x="6669861" y="404891"/>
                  <a:pt x="6706880" y="412381"/>
                </a:cubicBezTo>
                <a:cubicBezTo>
                  <a:pt x="6723837" y="404468"/>
                  <a:pt x="6736071" y="408511"/>
                  <a:pt x="6747500" y="416386"/>
                </a:cubicBezTo>
                <a:cubicBezTo>
                  <a:pt x="6784745" y="414659"/>
                  <a:pt x="6816872" y="426761"/>
                  <a:pt x="6857783" y="431905"/>
                </a:cubicBezTo>
                <a:cubicBezTo>
                  <a:pt x="6903934" y="423229"/>
                  <a:pt x="6923989" y="445532"/>
                  <a:pt x="6967720" y="450939"/>
                </a:cubicBezTo>
                <a:cubicBezTo>
                  <a:pt x="7008578" y="433412"/>
                  <a:pt x="6996867" y="470461"/>
                  <a:pt x="7018394" y="479831"/>
                </a:cubicBezTo>
                <a:lnTo>
                  <a:pt x="7024679" y="480968"/>
                </a:lnTo>
                <a:lnTo>
                  <a:pt x="7041715" y="479120"/>
                </a:lnTo>
                <a:lnTo>
                  <a:pt x="7048103" y="477610"/>
                </a:lnTo>
                <a:cubicBezTo>
                  <a:pt x="7052510" y="476872"/>
                  <a:pt x="7055450" y="476773"/>
                  <a:pt x="7057490" y="477135"/>
                </a:cubicBezTo>
                <a:lnTo>
                  <a:pt x="7057730" y="477383"/>
                </a:lnTo>
                <a:lnTo>
                  <a:pt x="7066511" y="476432"/>
                </a:lnTo>
                <a:cubicBezTo>
                  <a:pt x="7081316" y="474229"/>
                  <a:pt x="7095708" y="471522"/>
                  <a:pt x="7109401" y="468486"/>
                </a:cubicBezTo>
                <a:cubicBezTo>
                  <a:pt x="7121361" y="482413"/>
                  <a:pt x="7171741" y="462549"/>
                  <a:pt x="7166830" y="490255"/>
                </a:cubicBezTo>
                <a:cubicBezTo>
                  <a:pt x="7185318" y="486971"/>
                  <a:pt x="7196261" y="474996"/>
                  <a:pt x="7190442" y="493308"/>
                </a:cubicBezTo>
                <a:cubicBezTo>
                  <a:pt x="7196540" y="492742"/>
                  <a:pt x="7200336" y="494071"/>
                  <a:pt x="7203083" y="496324"/>
                </a:cubicBezTo>
                <a:lnTo>
                  <a:pt x="7203894" y="497408"/>
                </a:lnTo>
                <a:lnTo>
                  <a:pt x="7245004" y="489662"/>
                </a:lnTo>
                <a:lnTo>
                  <a:pt x="7250514" y="490724"/>
                </a:lnTo>
                <a:lnTo>
                  <a:pt x="7277246" y="483000"/>
                </a:lnTo>
                <a:lnTo>
                  <a:pt x="7291092" y="480435"/>
                </a:lnTo>
                <a:lnTo>
                  <a:pt x="7294933" y="476767"/>
                </a:lnTo>
                <a:cubicBezTo>
                  <a:pt x="7299121" y="474441"/>
                  <a:pt x="7305176" y="473213"/>
                  <a:pt x="7315408" y="474478"/>
                </a:cubicBezTo>
                <a:lnTo>
                  <a:pt x="7317786" y="475324"/>
                </a:lnTo>
                <a:lnTo>
                  <a:pt x="7334572" y="469306"/>
                </a:lnTo>
                <a:cubicBezTo>
                  <a:pt x="7339959" y="466649"/>
                  <a:pt x="7344710" y="463382"/>
                  <a:pt x="7348520" y="459268"/>
                </a:cubicBezTo>
                <a:cubicBezTo>
                  <a:pt x="7406571" y="477093"/>
                  <a:pt x="7460434" y="455124"/>
                  <a:pt x="7522997" y="455427"/>
                </a:cubicBezTo>
                <a:cubicBezTo>
                  <a:pt x="7592791" y="446837"/>
                  <a:pt x="7640927" y="437451"/>
                  <a:pt x="7686985" y="433023"/>
                </a:cubicBezTo>
                <a:cubicBezTo>
                  <a:pt x="7708370" y="428668"/>
                  <a:pt x="7865878" y="410662"/>
                  <a:pt x="7854068" y="422992"/>
                </a:cubicBezTo>
                <a:cubicBezTo>
                  <a:pt x="7918669" y="394524"/>
                  <a:pt x="7960767" y="420179"/>
                  <a:pt x="8034165" y="404917"/>
                </a:cubicBezTo>
                <a:cubicBezTo>
                  <a:pt x="8074975" y="430280"/>
                  <a:pt x="8052607" y="405995"/>
                  <a:pt x="8094381" y="408936"/>
                </a:cubicBezTo>
                <a:cubicBezTo>
                  <a:pt x="8082391" y="384233"/>
                  <a:pt x="8145291" y="420455"/>
                  <a:pt x="8146898" y="391776"/>
                </a:cubicBezTo>
                <a:cubicBezTo>
                  <a:pt x="8154450" y="393217"/>
                  <a:pt x="8161714" y="395521"/>
                  <a:pt x="8168993" y="398048"/>
                </a:cubicBezTo>
                <a:lnTo>
                  <a:pt x="8172809" y="399355"/>
                </a:lnTo>
                <a:lnTo>
                  <a:pt x="8187962" y="399651"/>
                </a:lnTo>
                <a:lnTo>
                  <a:pt x="8192382" y="405910"/>
                </a:lnTo>
                <a:lnTo>
                  <a:pt x="8375192" y="397097"/>
                </a:lnTo>
                <a:cubicBezTo>
                  <a:pt x="8390681" y="391124"/>
                  <a:pt x="8442343" y="386212"/>
                  <a:pt x="8454377" y="393549"/>
                </a:cubicBezTo>
                <a:cubicBezTo>
                  <a:pt x="8465613" y="394229"/>
                  <a:pt x="8477337" y="389940"/>
                  <a:pt x="8484740" y="398377"/>
                </a:cubicBezTo>
                <a:cubicBezTo>
                  <a:pt x="8509291" y="401173"/>
                  <a:pt x="8565518" y="407621"/>
                  <a:pt x="8601673" y="410319"/>
                </a:cubicBezTo>
                <a:cubicBezTo>
                  <a:pt x="8619550" y="396781"/>
                  <a:pt x="8652058" y="416886"/>
                  <a:pt x="8701676" y="414569"/>
                </a:cubicBezTo>
                <a:cubicBezTo>
                  <a:pt x="8721163" y="399040"/>
                  <a:pt x="8735137" y="413192"/>
                  <a:pt x="8773288" y="391295"/>
                </a:cubicBezTo>
                <a:cubicBezTo>
                  <a:pt x="8775124" y="392937"/>
                  <a:pt x="8777353" y="394408"/>
                  <a:pt x="8779909" y="395664"/>
                </a:cubicBezTo>
                <a:cubicBezTo>
                  <a:pt x="8794759" y="402954"/>
                  <a:pt x="8817153" y="401520"/>
                  <a:pt x="8829932" y="392461"/>
                </a:cubicBezTo>
                <a:cubicBezTo>
                  <a:pt x="8891235" y="362336"/>
                  <a:pt x="8949370" y="358860"/>
                  <a:pt x="9003386" y="349460"/>
                </a:cubicBezTo>
                <a:cubicBezTo>
                  <a:pt x="9064740" y="341657"/>
                  <a:pt x="9026331" y="373992"/>
                  <a:pt x="9101185" y="344080"/>
                </a:cubicBezTo>
                <a:cubicBezTo>
                  <a:pt x="9110310" y="353604"/>
                  <a:pt x="9120116" y="353365"/>
                  <a:pt x="9136185" y="347296"/>
                </a:cubicBezTo>
                <a:cubicBezTo>
                  <a:pt x="9166057" y="344262"/>
                  <a:pt x="9165783" y="369927"/>
                  <a:pt x="9194801" y="352367"/>
                </a:cubicBezTo>
                <a:cubicBezTo>
                  <a:pt x="9190472" y="366462"/>
                  <a:pt x="9252023" y="353523"/>
                  <a:pt x="9239316" y="368776"/>
                </a:cubicBezTo>
                <a:cubicBezTo>
                  <a:pt x="9259813" y="379833"/>
                  <a:pt x="9267827" y="358579"/>
                  <a:pt x="9288052" y="368014"/>
                </a:cubicBezTo>
                <a:cubicBezTo>
                  <a:pt x="9310099" y="368953"/>
                  <a:pt x="9274359" y="354287"/>
                  <a:pt x="9298465" y="351514"/>
                </a:cubicBezTo>
                <a:cubicBezTo>
                  <a:pt x="9327883" y="350627"/>
                  <a:pt x="9325850" y="325510"/>
                  <a:pt x="9350892" y="355996"/>
                </a:cubicBezTo>
                <a:lnTo>
                  <a:pt x="9430522" y="364586"/>
                </a:lnTo>
                <a:cubicBezTo>
                  <a:pt x="9447485" y="355425"/>
                  <a:pt x="9461870" y="358450"/>
                  <a:pt x="9476215" y="365325"/>
                </a:cubicBezTo>
                <a:cubicBezTo>
                  <a:pt x="9516917" y="360669"/>
                  <a:pt x="9555019" y="370080"/>
                  <a:pt x="9601276" y="371922"/>
                </a:cubicBezTo>
                <a:cubicBezTo>
                  <a:pt x="9650279" y="359692"/>
                  <a:pt x="9677305" y="380141"/>
                  <a:pt x="9726733" y="382019"/>
                </a:cubicBezTo>
                <a:cubicBezTo>
                  <a:pt x="9773839" y="358530"/>
                  <a:pt x="9760877" y="410908"/>
                  <a:pt x="9802144" y="407697"/>
                </a:cubicBezTo>
                <a:cubicBezTo>
                  <a:pt x="9868120" y="385365"/>
                  <a:pt x="9801669" y="424896"/>
                  <a:pt x="9905153" y="413868"/>
                </a:cubicBezTo>
                <a:cubicBezTo>
                  <a:pt x="9910811" y="410359"/>
                  <a:pt x="9923612" y="413238"/>
                  <a:pt x="9922553" y="417787"/>
                </a:cubicBezTo>
                <a:cubicBezTo>
                  <a:pt x="9945213" y="415195"/>
                  <a:pt x="10012509" y="437971"/>
                  <a:pt x="10044658" y="431295"/>
                </a:cubicBezTo>
                <a:cubicBezTo>
                  <a:pt x="10108994" y="441322"/>
                  <a:pt x="10138326" y="418598"/>
                  <a:pt x="10184585" y="420356"/>
                </a:cubicBezTo>
                <a:cubicBezTo>
                  <a:pt x="10238805" y="433245"/>
                  <a:pt x="10270973" y="446023"/>
                  <a:pt x="10366435" y="475646"/>
                </a:cubicBezTo>
                <a:lnTo>
                  <a:pt x="10688220" y="555476"/>
                </a:lnTo>
                <a:cubicBezTo>
                  <a:pt x="10812002" y="626549"/>
                  <a:pt x="10955764" y="565297"/>
                  <a:pt x="11026690" y="563899"/>
                </a:cubicBezTo>
                <a:cubicBezTo>
                  <a:pt x="11053150" y="535972"/>
                  <a:pt x="11079708" y="560938"/>
                  <a:pt x="11113779" y="547086"/>
                </a:cubicBezTo>
                <a:cubicBezTo>
                  <a:pt x="11191398" y="533240"/>
                  <a:pt x="11265999" y="496724"/>
                  <a:pt x="11369556" y="504937"/>
                </a:cubicBezTo>
                <a:cubicBezTo>
                  <a:pt x="11406977" y="422376"/>
                  <a:pt x="11530972" y="456417"/>
                  <a:pt x="11623342" y="401646"/>
                </a:cubicBezTo>
                <a:cubicBezTo>
                  <a:pt x="11678749" y="386540"/>
                  <a:pt x="11771467" y="415601"/>
                  <a:pt x="11786511" y="371608"/>
                </a:cubicBezTo>
                <a:cubicBezTo>
                  <a:pt x="11815065" y="394479"/>
                  <a:pt x="11834769" y="350469"/>
                  <a:pt x="11862577" y="343767"/>
                </a:cubicBezTo>
                <a:cubicBezTo>
                  <a:pt x="11886839" y="357655"/>
                  <a:pt x="11896496" y="342356"/>
                  <a:pt x="11916612" y="337028"/>
                </a:cubicBezTo>
                <a:cubicBezTo>
                  <a:pt x="11926953" y="346090"/>
                  <a:pt x="11944208" y="343709"/>
                  <a:pt x="11948830" y="331280"/>
                </a:cubicBezTo>
                <a:cubicBezTo>
                  <a:pt x="11937556" y="304981"/>
                  <a:pt x="11999127" y="312097"/>
                  <a:pt x="12001583" y="292861"/>
                </a:cubicBezTo>
                <a:cubicBezTo>
                  <a:pt x="12027437" y="287117"/>
                  <a:pt x="12120562" y="289932"/>
                  <a:pt x="12174977" y="277870"/>
                </a:cubicBezTo>
                <a:lnTo>
                  <a:pt x="12192000" y="269767"/>
                </a:lnTo>
                <a:lnTo>
                  <a:pt x="12192000" y="5013196"/>
                </a:lnTo>
                <a:lnTo>
                  <a:pt x="0" y="5013196"/>
                </a:lnTo>
                <a:lnTo>
                  <a:pt x="0" y="630667"/>
                </a:lnTo>
                <a:lnTo>
                  <a:pt x="11075" y="628396"/>
                </a:lnTo>
                <a:cubicBezTo>
                  <a:pt x="23002" y="626376"/>
                  <a:pt x="33255" y="624731"/>
                  <a:pt x="44061" y="621814"/>
                </a:cubicBezTo>
                <a:cubicBezTo>
                  <a:pt x="78982" y="608550"/>
                  <a:pt x="115649" y="579219"/>
                  <a:pt x="136694" y="569633"/>
                </a:cubicBezTo>
                <a:lnTo>
                  <a:pt x="170342" y="564295"/>
                </a:lnTo>
                <a:cubicBezTo>
                  <a:pt x="169880" y="561325"/>
                  <a:pt x="169417" y="558353"/>
                  <a:pt x="168955" y="555382"/>
                </a:cubicBezTo>
                <a:lnTo>
                  <a:pt x="181474" y="554499"/>
                </a:lnTo>
                <a:lnTo>
                  <a:pt x="209440" y="553779"/>
                </a:lnTo>
                <a:cubicBezTo>
                  <a:pt x="226869" y="552113"/>
                  <a:pt x="275442" y="553383"/>
                  <a:pt x="293152" y="549794"/>
                </a:cubicBezTo>
                <a:cubicBezTo>
                  <a:pt x="298104" y="540169"/>
                  <a:pt x="305921" y="534831"/>
                  <a:pt x="315693" y="532248"/>
                </a:cubicBezTo>
                <a:lnTo>
                  <a:pt x="337305" y="531590"/>
                </a:lnTo>
                <a:lnTo>
                  <a:pt x="462252" y="506369"/>
                </a:lnTo>
                <a:lnTo>
                  <a:pt x="479457" y="504341"/>
                </a:lnTo>
                <a:lnTo>
                  <a:pt x="488653" y="496475"/>
                </a:lnTo>
                <a:cubicBezTo>
                  <a:pt x="495751" y="494808"/>
                  <a:pt x="516240" y="495433"/>
                  <a:pt x="522053" y="494343"/>
                </a:cubicBezTo>
                <a:lnTo>
                  <a:pt x="523520" y="489931"/>
                </a:lnTo>
                <a:cubicBezTo>
                  <a:pt x="541965" y="482593"/>
                  <a:pt x="611396" y="458013"/>
                  <a:pt x="632714" y="450319"/>
                </a:cubicBezTo>
                <a:cubicBezTo>
                  <a:pt x="637120" y="456979"/>
                  <a:pt x="646523" y="446165"/>
                  <a:pt x="651426" y="443762"/>
                </a:cubicBezTo>
                <a:cubicBezTo>
                  <a:pt x="652273" y="448286"/>
                  <a:pt x="664268" y="449456"/>
                  <a:pt x="667724" y="445356"/>
                </a:cubicBezTo>
                <a:cubicBezTo>
                  <a:pt x="751466" y="421701"/>
                  <a:pt x="710176" y="468211"/>
                  <a:pt x="757679" y="438363"/>
                </a:cubicBezTo>
                <a:cubicBezTo>
                  <a:pt x="766141" y="436289"/>
                  <a:pt x="773060" y="437997"/>
                  <a:pt x="779159" y="441277"/>
                </a:cubicBezTo>
                <a:lnTo>
                  <a:pt x="788293" y="448081"/>
                </a:lnTo>
                <a:lnTo>
                  <a:pt x="822923" y="434292"/>
                </a:lnTo>
                <a:cubicBezTo>
                  <a:pt x="840014" y="429396"/>
                  <a:pt x="858036" y="426029"/>
                  <a:pt x="876559" y="424306"/>
                </a:cubicBezTo>
                <a:cubicBezTo>
                  <a:pt x="880889" y="433506"/>
                  <a:pt x="895209" y="420068"/>
                  <a:pt x="902011" y="417336"/>
                </a:cubicBezTo>
                <a:cubicBezTo>
                  <a:pt x="902191" y="423390"/>
                  <a:pt x="917419" y="426022"/>
                  <a:pt x="922715" y="420917"/>
                </a:cubicBezTo>
                <a:cubicBezTo>
                  <a:pt x="1035495" y="397234"/>
                  <a:pt x="972839" y="454951"/>
                  <a:pt x="1040139" y="419808"/>
                </a:cubicBezTo>
                <a:cubicBezTo>
                  <a:pt x="1051469" y="417835"/>
                  <a:pt x="1060048" y="420716"/>
                  <a:pt x="1067251" y="425602"/>
                </a:cubicBezTo>
                <a:lnTo>
                  <a:pt x="1080272" y="437887"/>
                </a:lnTo>
                <a:lnTo>
                  <a:pt x="1090219" y="433244"/>
                </a:lnTo>
                <a:cubicBezTo>
                  <a:pt x="1128054" y="432213"/>
                  <a:pt x="1139443" y="444840"/>
                  <a:pt x="1161226" y="431522"/>
                </a:cubicBezTo>
                <a:cubicBezTo>
                  <a:pt x="1194247" y="457797"/>
                  <a:pt x="1182853" y="433812"/>
                  <a:pt x="1207525" y="429257"/>
                </a:cubicBezTo>
                <a:cubicBezTo>
                  <a:pt x="1226951" y="423550"/>
                  <a:pt x="1190923" y="413889"/>
                  <a:pt x="1210030" y="412023"/>
                </a:cubicBezTo>
                <a:cubicBezTo>
                  <a:pt x="1230853" y="418586"/>
                  <a:pt x="1229491" y="397066"/>
                  <a:pt x="1251170" y="405160"/>
                </a:cubicBezTo>
                <a:cubicBezTo>
                  <a:pt x="1246235" y="421478"/>
                  <a:pt x="1293590" y="401251"/>
                  <a:pt x="1295331" y="415400"/>
                </a:cubicBezTo>
                <a:cubicBezTo>
                  <a:pt x="1313247" y="394801"/>
                  <a:pt x="1322885" y="419606"/>
                  <a:pt x="1347118" y="412922"/>
                </a:cubicBezTo>
                <a:cubicBezTo>
                  <a:pt x="1358442" y="405047"/>
                  <a:pt x="1366690" y="403583"/>
                  <a:pt x="1378108" y="411628"/>
                </a:cubicBezTo>
                <a:cubicBezTo>
                  <a:pt x="1430244" y="373345"/>
                  <a:pt x="1410029" y="409382"/>
                  <a:pt x="1459192" y="394137"/>
                </a:cubicBezTo>
                <a:cubicBezTo>
                  <a:pt x="1501499" y="378273"/>
                  <a:pt x="1549591" y="367610"/>
                  <a:pt x="1590120" y="330826"/>
                </a:cubicBezTo>
                <a:cubicBezTo>
                  <a:pt x="1597495" y="320478"/>
                  <a:pt x="1615987" y="316279"/>
                  <a:pt x="1631417" y="321445"/>
                </a:cubicBezTo>
                <a:cubicBezTo>
                  <a:pt x="1634069" y="322335"/>
                  <a:pt x="1636534" y="323476"/>
                  <a:pt x="1638727" y="324828"/>
                </a:cubicBezTo>
                <a:cubicBezTo>
                  <a:pt x="1674229" y="318675"/>
                  <a:pt x="1804005" y="291708"/>
                  <a:pt x="1844438" y="284522"/>
                </a:cubicBezTo>
                <a:cubicBezTo>
                  <a:pt x="1847960" y="297582"/>
                  <a:pt x="1868036" y="273541"/>
                  <a:pt x="1881324" y="281715"/>
                </a:cubicBezTo>
                <a:cubicBezTo>
                  <a:pt x="1890865" y="288925"/>
                  <a:pt x="1899182" y="283313"/>
                  <a:pt x="1908999" y="282556"/>
                </a:cubicBezTo>
                <a:cubicBezTo>
                  <a:pt x="1922050" y="288125"/>
                  <a:pt x="1964084" y="276888"/>
                  <a:pt x="1974956" y="269176"/>
                </a:cubicBezTo>
                <a:cubicBezTo>
                  <a:pt x="2000789" y="242591"/>
                  <a:pt x="2060915" y="260908"/>
                  <a:pt x="2082409" y="240508"/>
                </a:cubicBezTo>
                <a:cubicBezTo>
                  <a:pt x="2090286" y="237431"/>
                  <a:pt x="2098026" y="236104"/>
                  <a:pt x="2105639" y="235866"/>
                </a:cubicBezTo>
                <a:lnTo>
                  <a:pt x="2126992" y="237686"/>
                </a:lnTo>
                <a:lnTo>
                  <a:pt x="2133154" y="243170"/>
                </a:lnTo>
                <a:lnTo>
                  <a:pt x="2146154" y="241550"/>
                </a:lnTo>
                <a:lnTo>
                  <a:pt x="2149901" y="242334"/>
                </a:lnTo>
                <a:cubicBezTo>
                  <a:pt x="2157061" y="243856"/>
                  <a:pt x="2164126" y="245165"/>
                  <a:pt x="2171100" y="245607"/>
                </a:cubicBezTo>
                <a:cubicBezTo>
                  <a:pt x="2161432" y="217726"/>
                  <a:pt x="2228843" y="244778"/>
                  <a:pt x="2209148" y="222443"/>
                </a:cubicBezTo>
                <a:cubicBezTo>
                  <a:pt x="2245795" y="220027"/>
                  <a:pt x="2217435" y="199404"/>
                  <a:pt x="2261889" y="218750"/>
                </a:cubicBezTo>
                <a:cubicBezTo>
                  <a:pt x="2318421" y="194794"/>
                  <a:pt x="2408342" y="201713"/>
                  <a:pt x="2452315" y="166117"/>
                </a:cubicBezTo>
                <a:cubicBezTo>
                  <a:pt x="2447016" y="179502"/>
                  <a:pt x="2471204" y="189377"/>
                  <a:pt x="2487710" y="182485"/>
                </a:cubicBezTo>
                <a:cubicBezTo>
                  <a:pt x="2469218" y="234964"/>
                  <a:pt x="2552592" y="134331"/>
                  <a:pt x="2567870" y="169640"/>
                </a:cubicBezTo>
                <a:cubicBezTo>
                  <a:pt x="2567993" y="136603"/>
                  <a:pt x="2641492" y="79264"/>
                  <a:pt x="2677053" y="105731"/>
                </a:cubicBezTo>
                <a:cubicBezTo>
                  <a:pt x="2730362" y="98156"/>
                  <a:pt x="2767701" y="70180"/>
                  <a:pt x="2823914" y="80085"/>
                </a:cubicBezTo>
                <a:cubicBezTo>
                  <a:pt x="2825573" y="75636"/>
                  <a:pt x="2828354" y="71885"/>
                  <a:pt x="2831912" y="68644"/>
                </a:cubicBezTo>
                <a:lnTo>
                  <a:pt x="2843870" y="60725"/>
                </a:lnTo>
                <a:lnTo>
                  <a:pt x="2846217" y="61243"/>
                </a:lnTo>
                <a:cubicBezTo>
                  <a:pt x="2855406" y="61177"/>
                  <a:pt x="2860075" y="59230"/>
                  <a:pt x="2862745" y="56460"/>
                </a:cubicBezTo>
                <a:lnTo>
                  <a:pt x="2864596" y="52436"/>
                </a:lnTo>
                <a:lnTo>
                  <a:pt x="2875381" y="48221"/>
                </a:lnTo>
                <a:lnTo>
                  <a:pt x="2895139" y="37404"/>
                </a:lnTo>
                <a:lnTo>
                  <a:pt x="2900232" y="37736"/>
                </a:lnTo>
                <a:lnTo>
                  <a:pt x="2932205" y="25091"/>
                </a:lnTo>
                <a:lnTo>
                  <a:pt x="2933310" y="26034"/>
                </a:lnTo>
                <a:cubicBezTo>
                  <a:pt x="2936512" y="27864"/>
                  <a:pt x="2940256" y="28670"/>
                  <a:pt x="2945218" y="27359"/>
                </a:cubicBezTo>
                <a:cubicBezTo>
                  <a:pt x="2947316" y="45762"/>
                  <a:pt x="2952012" y="32829"/>
                  <a:pt x="2966465" y="27335"/>
                </a:cubicBezTo>
                <a:cubicBezTo>
                  <a:pt x="2972951" y="54691"/>
                  <a:pt x="3008144" y="29186"/>
                  <a:pt x="3023668" y="41123"/>
                </a:cubicBezTo>
                <a:cubicBezTo>
                  <a:pt x="3034143" y="36470"/>
                  <a:pt x="3045337" y="32050"/>
                  <a:pt x="3057077" y="28063"/>
                </a:cubicBezTo>
                <a:lnTo>
                  <a:pt x="3151915" y="24461"/>
                </a:lnTo>
                <a:lnTo>
                  <a:pt x="3251671" y="44793"/>
                </a:lnTo>
                <a:cubicBezTo>
                  <a:pt x="3288430" y="44614"/>
                  <a:pt x="3320402" y="52254"/>
                  <a:pt x="3351400" y="45905"/>
                </a:cubicBezTo>
                <a:cubicBezTo>
                  <a:pt x="3364152" y="52066"/>
                  <a:pt x="3376107" y="54432"/>
                  <a:pt x="3387481" y="44661"/>
                </a:cubicBezTo>
                <a:cubicBezTo>
                  <a:pt x="3421834" y="47236"/>
                  <a:pt x="3430384" y="60743"/>
                  <a:pt x="3451923" y="49700"/>
                </a:cubicBezTo>
                <a:cubicBezTo>
                  <a:pt x="3471592" y="71444"/>
                  <a:pt x="3472580" y="62993"/>
                  <a:pt x="3481520" y="56505"/>
                </a:cubicBezTo>
                <a:lnTo>
                  <a:pt x="3482804" y="56030"/>
                </a:lnTo>
                <a:lnTo>
                  <a:pt x="3485495" y="59139"/>
                </a:lnTo>
                <a:lnTo>
                  <a:pt x="3490972" y="60504"/>
                </a:lnTo>
                <a:lnTo>
                  <a:pt x="3505835" y="59295"/>
                </a:lnTo>
                <a:lnTo>
                  <a:pt x="3511410" y="58026"/>
                </a:lnTo>
                <a:cubicBezTo>
                  <a:pt x="3515254" y="57455"/>
                  <a:pt x="3517816" y="57465"/>
                  <a:pt x="3519598" y="57901"/>
                </a:cubicBezTo>
                <a:lnTo>
                  <a:pt x="3519807" y="58156"/>
                </a:lnTo>
                <a:lnTo>
                  <a:pt x="3527466" y="57534"/>
                </a:lnTo>
                <a:cubicBezTo>
                  <a:pt x="3540383" y="55888"/>
                  <a:pt x="3552942" y="53726"/>
                  <a:pt x="3564889" y="51208"/>
                </a:cubicBezTo>
                <a:cubicBezTo>
                  <a:pt x="3575289" y="65525"/>
                  <a:pt x="3619274" y="47602"/>
                  <a:pt x="3614922" y="75022"/>
                </a:cubicBezTo>
                <a:cubicBezTo>
                  <a:pt x="3631051" y="72436"/>
                  <a:pt x="3640626" y="60912"/>
                  <a:pt x="3635506" y="78936"/>
                </a:cubicBezTo>
                <a:cubicBezTo>
                  <a:pt x="3640824" y="78600"/>
                  <a:pt x="3644132" y="80065"/>
                  <a:pt x="3646525" y="82411"/>
                </a:cubicBezTo>
                <a:lnTo>
                  <a:pt x="3647224" y="83521"/>
                </a:lnTo>
                <a:lnTo>
                  <a:pt x="3683100" y="77327"/>
                </a:lnTo>
                <a:lnTo>
                  <a:pt x="3687901" y="78590"/>
                </a:lnTo>
                <a:lnTo>
                  <a:pt x="3711234" y="71883"/>
                </a:lnTo>
                <a:lnTo>
                  <a:pt x="3723318" y="69843"/>
                </a:lnTo>
                <a:lnTo>
                  <a:pt x="3726677" y="66330"/>
                </a:lnTo>
                <a:cubicBezTo>
                  <a:pt x="3730335" y="64168"/>
                  <a:pt x="3735615" y="63170"/>
                  <a:pt x="3744535" y="64808"/>
                </a:cubicBezTo>
                <a:lnTo>
                  <a:pt x="3746608" y="65740"/>
                </a:lnTo>
                <a:lnTo>
                  <a:pt x="3761262" y="60365"/>
                </a:lnTo>
                <a:cubicBezTo>
                  <a:pt x="3765968" y="57919"/>
                  <a:pt x="3770117" y="54839"/>
                  <a:pt x="3773451" y="50884"/>
                </a:cubicBezTo>
                <a:cubicBezTo>
                  <a:pt x="3824036" y="70790"/>
                  <a:pt x="3871065" y="50900"/>
                  <a:pt x="3925626" y="53519"/>
                </a:cubicBezTo>
                <a:cubicBezTo>
                  <a:pt x="3949771" y="85474"/>
                  <a:pt x="4043223" y="44139"/>
                  <a:pt x="4056184" y="12503"/>
                </a:cubicBezTo>
                <a:cubicBezTo>
                  <a:pt x="4056987" y="40004"/>
                  <a:pt x="4124598" y="1322"/>
                  <a:pt x="4142196" y="3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31583EE-0620-A3CE-359C-6BE09E27CB08}"/>
              </a:ext>
            </a:extLst>
          </p:cNvPr>
          <p:cNvGraphicFramePr>
            <a:graphicFrameLocks noGrp="1"/>
          </p:cNvGraphicFramePr>
          <p:nvPr>
            <p:ph idx="1"/>
            <p:extLst>
              <p:ext uri="{D42A27DB-BD31-4B8C-83A1-F6EECF244321}">
                <p14:modId xmlns:p14="http://schemas.microsoft.com/office/powerpoint/2010/main" val="3956387386"/>
              </p:ext>
            </p:extLst>
          </p:nvPr>
        </p:nvGraphicFramePr>
        <p:xfrm>
          <a:off x="1050925" y="2504941"/>
          <a:ext cx="9810750" cy="3749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94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A46D5-0366-9BD0-3049-10B54BEF8005}"/>
              </a:ext>
            </a:extLst>
          </p:cNvPr>
          <p:cNvSpPr>
            <a:spLocks noGrp="1"/>
          </p:cNvSpPr>
          <p:nvPr>
            <p:ph type="title"/>
          </p:nvPr>
        </p:nvSpPr>
        <p:spPr>
          <a:xfrm>
            <a:off x="5177859" y="609601"/>
            <a:ext cx="5683623" cy="1216024"/>
          </a:xfrm>
        </p:spPr>
        <p:txBody>
          <a:bodyPr>
            <a:normAutofit/>
          </a:bodyPr>
          <a:lstStyle/>
          <a:p>
            <a:r>
              <a:rPr lang="en-GB" dirty="0"/>
              <a:t>Steps to sale </a:t>
            </a:r>
          </a:p>
        </p:txBody>
      </p:sp>
      <p:pic>
        <p:nvPicPr>
          <p:cNvPr id="5" name="Picture 4">
            <a:extLst>
              <a:ext uri="{FF2B5EF4-FFF2-40B4-BE49-F238E27FC236}">
                <a16:creationId xmlns:a16="http://schemas.microsoft.com/office/drawing/2014/main" id="{BA287F85-A9B9-E91B-4BB9-840716A2FCA3}"/>
              </a:ext>
            </a:extLst>
          </p:cNvPr>
          <p:cNvPicPr>
            <a:picLocks noChangeAspect="1"/>
          </p:cNvPicPr>
          <p:nvPr/>
        </p:nvPicPr>
        <p:blipFill rotWithShape="1">
          <a:blip r:embed="rId2"/>
          <a:srcRect l="20215" r="42174"/>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Content Placeholder 2">
            <a:extLst>
              <a:ext uri="{FF2B5EF4-FFF2-40B4-BE49-F238E27FC236}">
                <a16:creationId xmlns:a16="http://schemas.microsoft.com/office/drawing/2014/main" id="{10910195-295C-B3B0-E299-42BC8F8359BB}"/>
              </a:ext>
            </a:extLst>
          </p:cNvPr>
          <p:cNvSpPr>
            <a:spLocks noGrp="1"/>
          </p:cNvSpPr>
          <p:nvPr>
            <p:ph idx="1"/>
          </p:nvPr>
        </p:nvSpPr>
        <p:spPr>
          <a:xfrm>
            <a:off x="5177859" y="2147356"/>
            <a:ext cx="5683624" cy="4107021"/>
          </a:xfrm>
        </p:spPr>
        <p:txBody>
          <a:bodyPr>
            <a:normAutofit lnSpcReduction="10000"/>
          </a:bodyPr>
          <a:lstStyle/>
          <a:p>
            <a:pPr marL="0" indent="0">
              <a:lnSpc>
                <a:spcPct val="90000"/>
              </a:lnSpc>
              <a:buNone/>
            </a:pPr>
            <a:r>
              <a:rPr lang="en-GB" sz="1800" dirty="0"/>
              <a:t>STEP 1: Prepare your business for sale:</a:t>
            </a:r>
          </a:p>
          <a:p>
            <a:pPr lvl="1">
              <a:lnSpc>
                <a:spcPct val="90000"/>
              </a:lnSpc>
            </a:pPr>
            <a:r>
              <a:rPr lang="en-GB" sz="1600" dirty="0"/>
              <a:t>Contracts</a:t>
            </a:r>
          </a:p>
          <a:p>
            <a:pPr lvl="1">
              <a:lnSpc>
                <a:spcPct val="90000"/>
              </a:lnSpc>
            </a:pPr>
            <a:r>
              <a:rPr lang="en-GB" sz="1600" dirty="0"/>
              <a:t>People</a:t>
            </a:r>
          </a:p>
          <a:p>
            <a:pPr lvl="1">
              <a:lnSpc>
                <a:spcPct val="90000"/>
              </a:lnSpc>
            </a:pPr>
            <a:r>
              <a:rPr lang="en-GB" sz="1600" dirty="0"/>
              <a:t>IP protection</a:t>
            </a:r>
          </a:p>
          <a:p>
            <a:pPr lvl="1">
              <a:lnSpc>
                <a:spcPct val="90000"/>
              </a:lnSpc>
            </a:pPr>
            <a:r>
              <a:rPr lang="en-GB" sz="1600" dirty="0"/>
              <a:t>Premises </a:t>
            </a:r>
          </a:p>
          <a:p>
            <a:pPr marL="0" indent="0">
              <a:lnSpc>
                <a:spcPct val="90000"/>
              </a:lnSpc>
              <a:buNone/>
            </a:pPr>
            <a:endParaRPr lang="en-GB" sz="1800" dirty="0"/>
          </a:p>
          <a:p>
            <a:pPr marL="0" indent="0">
              <a:lnSpc>
                <a:spcPct val="90000"/>
              </a:lnSpc>
              <a:buNone/>
            </a:pPr>
            <a:r>
              <a:rPr lang="en-GB" sz="1800" dirty="0"/>
              <a:t>STEP 2: Seek Professional advice early</a:t>
            </a:r>
          </a:p>
          <a:p>
            <a:pPr marL="0" indent="0">
              <a:lnSpc>
                <a:spcPct val="90000"/>
              </a:lnSpc>
              <a:buNone/>
            </a:pPr>
            <a:endParaRPr lang="en-GB" sz="1800" dirty="0"/>
          </a:p>
          <a:p>
            <a:pPr marL="0" indent="0">
              <a:lnSpc>
                <a:spcPct val="90000"/>
              </a:lnSpc>
              <a:buNone/>
            </a:pPr>
            <a:r>
              <a:rPr lang="en-GB" sz="1800" dirty="0"/>
              <a:t>STEP 3: Confidentiality</a:t>
            </a:r>
          </a:p>
          <a:p>
            <a:pPr marL="0" indent="0">
              <a:lnSpc>
                <a:spcPct val="90000"/>
              </a:lnSpc>
              <a:buNone/>
            </a:pPr>
            <a:endParaRPr lang="en-GB" sz="1800" dirty="0"/>
          </a:p>
          <a:p>
            <a:pPr marL="0" indent="0">
              <a:lnSpc>
                <a:spcPct val="90000"/>
              </a:lnSpc>
              <a:buNone/>
            </a:pPr>
            <a:r>
              <a:rPr lang="en-GB" sz="1800" dirty="0"/>
              <a:t>STEP 4: Timescales</a:t>
            </a:r>
            <a:r>
              <a:rPr lang="en-GB" sz="1400" dirty="0"/>
              <a:t>																				</a:t>
            </a:r>
          </a:p>
        </p:txBody>
      </p:sp>
    </p:spTree>
    <p:extLst>
      <p:ext uri="{BB962C8B-B14F-4D97-AF65-F5344CB8AC3E}">
        <p14:creationId xmlns:p14="http://schemas.microsoft.com/office/powerpoint/2010/main" val="13669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819EC06-95FA-4182-A069-1FA626C7A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8EB1A4A-D79A-42CF-8F0E-83C097672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CCA17F-07FE-F471-0EB3-FFDC970D01EA}"/>
              </a:ext>
            </a:extLst>
          </p:cNvPr>
          <p:cNvSpPr>
            <a:spLocks noGrp="1"/>
          </p:cNvSpPr>
          <p:nvPr>
            <p:ph type="title"/>
          </p:nvPr>
        </p:nvSpPr>
        <p:spPr>
          <a:xfrm>
            <a:off x="1050878" y="609601"/>
            <a:ext cx="10017455" cy="1216024"/>
          </a:xfrm>
        </p:spPr>
        <p:txBody>
          <a:bodyPr>
            <a:normAutofit/>
          </a:bodyPr>
          <a:lstStyle/>
          <a:p>
            <a:r>
              <a:rPr lang="en-GB" dirty="0"/>
              <a:t>Tying your employees in	</a:t>
            </a:r>
          </a:p>
        </p:txBody>
      </p:sp>
      <p:sp>
        <p:nvSpPr>
          <p:cNvPr id="3" name="Content Placeholder 2">
            <a:extLst>
              <a:ext uri="{FF2B5EF4-FFF2-40B4-BE49-F238E27FC236}">
                <a16:creationId xmlns:a16="http://schemas.microsoft.com/office/drawing/2014/main" id="{406D1B4D-34EA-8E2A-A4E0-EE0C042648D4}"/>
              </a:ext>
            </a:extLst>
          </p:cNvPr>
          <p:cNvSpPr>
            <a:spLocks noGrp="1"/>
          </p:cNvSpPr>
          <p:nvPr>
            <p:ph idx="1"/>
          </p:nvPr>
        </p:nvSpPr>
        <p:spPr>
          <a:xfrm>
            <a:off x="1050878" y="2435226"/>
            <a:ext cx="9880979" cy="3819151"/>
          </a:xfrm>
        </p:spPr>
        <p:txBody>
          <a:bodyPr anchor="ctr">
            <a:normAutofit/>
          </a:bodyPr>
          <a:lstStyle/>
          <a:p>
            <a:r>
              <a:rPr lang="en-GB" dirty="0"/>
              <a:t>Why is incentivising employees key to business succession?</a:t>
            </a:r>
          </a:p>
          <a:p>
            <a:pPr marL="560070" lvl="1" indent="-285750">
              <a:buFontTx/>
              <a:buChar char="-"/>
            </a:pPr>
            <a:r>
              <a:rPr lang="en-GB" dirty="0"/>
              <a:t>Retaining the right candidate</a:t>
            </a:r>
          </a:p>
          <a:p>
            <a:pPr marL="560070" lvl="1" indent="-285750">
              <a:buFontTx/>
              <a:buChar char="-"/>
            </a:pPr>
            <a:r>
              <a:rPr lang="en-GB" dirty="0"/>
              <a:t>Age issues?</a:t>
            </a:r>
          </a:p>
          <a:p>
            <a:pPr marL="560070" lvl="1" indent="-285750">
              <a:buFontTx/>
              <a:buChar char="-"/>
            </a:pPr>
            <a:r>
              <a:rPr lang="en-GB" dirty="0"/>
              <a:t>Retention issues in family businesses </a:t>
            </a:r>
          </a:p>
          <a:p>
            <a:pPr marL="560070" lvl="1" indent="-285750">
              <a:buFontTx/>
              <a:buChar char="-"/>
            </a:pPr>
            <a:r>
              <a:rPr lang="en-GB" dirty="0"/>
              <a:t>Importance of retaining staff ahead of a business sale</a:t>
            </a:r>
          </a:p>
        </p:txBody>
      </p:sp>
    </p:spTree>
    <p:extLst>
      <p:ext uri="{BB962C8B-B14F-4D97-AF65-F5344CB8AC3E}">
        <p14:creationId xmlns:p14="http://schemas.microsoft.com/office/powerpoint/2010/main" val="19559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CCA17F-07FE-F471-0EB3-FFDC970D01EA}"/>
              </a:ext>
            </a:extLst>
          </p:cNvPr>
          <p:cNvSpPr>
            <a:spLocks noGrp="1"/>
          </p:cNvSpPr>
          <p:nvPr>
            <p:ph type="title"/>
          </p:nvPr>
        </p:nvSpPr>
        <p:spPr>
          <a:xfrm>
            <a:off x="709684" y="1562100"/>
            <a:ext cx="3795642" cy="3733800"/>
          </a:xfrm>
        </p:spPr>
        <p:txBody>
          <a:bodyPr>
            <a:normAutofit/>
          </a:bodyPr>
          <a:lstStyle/>
          <a:p>
            <a:r>
              <a:rPr lang="en-GB" dirty="0"/>
              <a:t>Tying your employees in</a:t>
            </a:r>
            <a:br>
              <a:rPr lang="en-GB" dirty="0"/>
            </a:br>
            <a:br>
              <a:rPr lang="en-GB" dirty="0"/>
            </a:br>
            <a:r>
              <a:rPr lang="en-GB" dirty="0"/>
              <a:t>employee share</a:t>
            </a:r>
            <a:br>
              <a:rPr lang="en-GB" dirty="0"/>
            </a:br>
            <a:r>
              <a:rPr lang="en-GB" dirty="0"/>
              <a:t>schemes	</a:t>
            </a:r>
          </a:p>
        </p:txBody>
      </p:sp>
      <p:sp>
        <p:nvSpPr>
          <p:cNvPr id="3" name="Content Placeholder 2">
            <a:extLst>
              <a:ext uri="{FF2B5EF4-FFF2-40B4-BE49-F238E27FC236}">
                <a16:creationId xmlns:a16="http://schemas.microsoft.com/office/drawing/2014/main" id="{406D1B4D-34EA-8E2A-A4E0-EE0C042648D4}"/>
              </a:ext>
            </a:extLst>
          </p:cNvPr>
          <p:cNvSpPr>
            <a:spLocks noGrp="1"/>
          </p:cNvSpPr>
          <p:nvPr>
            <p:ph idx="1"/>
          </p:nvPr>
        </p:nvSpPr>
        <p:spPr>
          <a:xfrm>
            <a:off x="6149995" y="733425"/>
            <a:ext cx="4889480" cy="5391150"/>
          </a:xfrm>
        </p:spPr>
        <p:txBody>
          <a:bodyPr anchor="ctr">
            <a:normAutofit/>
          </a:bodyPr>
          <a:lstStyle/>
          <a:p>
            <a:pPr>
              <a:lnSpc>
                <a:spcPct val="90000"/>
              </a:lnSpc>
            </a:pPr>
            <a:r>
              <a:rPr lang="en-GB" sz="1500" dirty="0"/>
              <a:t>What are employee share schemes?</a:t>
            </a:r>
          </a:p>
          <a:p>
            <a:pPr marL="560070" lvl="1" indent="-285750">
              <a:lnSpc>
                <a:spcPct val="90000"/>
              </a:lnSpc>
              <a:buFontTx/>
              <a:buChar char="-"/>
            </a:pPr>
            <a:r>
              <a:rPr lang="en-GB" sz="1500" dirty="0"/>
              <a:t>Offered by almost all UK Listed companies, but increasingly used by private companies too</a:t>
            </a:r>
          </a:p>
          <a:p>
            <a:pPr marL="560070" lvl="1" indent="-285750">
              <a:lnSpc>
                <a:spcPct val="90000"/>
              </a:lnSpc>
              <a:buFontTx/>
              <a:buChar char="-"/>
            </a:pPr>
            <a:r>
              <a:rPr lang="en-GB" sz="1500" dirty="0"/>
              <a:t>What is a share option?</a:t>
            </a:r>
          </a:p>
          <a:p>
            <a:pPr marL="560070" lvl="1" indent="-285750">
              <a:lnSpc>
                <a:spcPct val="90000"/>
              </a:lnSpc>
              <a:buFontTx/>
              <a:buChar char="-"/>
            </a:pPr>
            <a:r>
              <a:rPr lang="en-GB" sz="1500" dirty="0"/>
              <a:t>Broadly divided into tax-advantaged share schemes and non tax-advantaged share schemes</a:t>
            </a:r>
          </a:p>
          <a:p>
            <a:pPr marL="891540" lvl="2">
              <a:lnSpc>
                <a:spcPct val="90000"/>
              </a:lnSpc>
              <a:buFontTx/>
              <a:buChar char="-"/>
            </a:pPr>
            <a:r>
              <a:rPr lang="en-GB" sz="1500" dirty="0"/>
              <a:t>Tax-advantaged schemes –usually classified by the employees who participate.  Most commonly companies will use all-employee schemes or discretionary schemes (often only open to directors). There are four main types:</a:t>
            </a:r>
          </a:p>
          <a:p>
            <a:pPr marL="1108710" lvl="4">
              <a:lnSpc>
                <a:spcPct val="90000"/>
              </a:lnSpc>
              <a:buFontTx/>
              <a:buChar char="-"/>
            </a:pPr>
            <a:r>
              <a:rPr lang="en-GB" sz="1500" dirty="0"/>
              <a:t>Company Share Options Plans (</a:t>
            </a:r>
            <a:r>
              <a:rPr lang="en-GB" sz="1500" dirty="0" err="1"/>
              <a:t>CSOPs</a:t>
            </a:r>
            <a:r>
              <a:rPr lang="en-GB" sz="1500" dirty="0"/>
              <a:t>)</a:t>
            </a:r>
          </a:p>
          <a:p>
            <a:pPr marL="1108710" lvl="4">
              <a:lnSpc>
                <a:spcPct val="90000"/>
              </a:lnSpc>
              <a:buFontTx/>
              <a:buChar char="-"/>
            </a:pPr>
            <a:r>
              <a:rPr lang="en-GB" sz="1500" dirty="0"/>
              <a:t>Save as you earn, </a:t>
            </a:r>
            <a:r>
              <a:rPr lang="en-GB" sz="1500" dirty="0" err="1"/>
              <a:t>sharesave</a:t>
            </a:r>
            <a:r>
              <a:rPr lang="en-GB" sz="1500" dirty="0"/>
              <a:t>, or savings-related option schemes (SAYE)</a:t>
            </a:r>
          </a:p>
          <a:p>
            <a:pPr marL="1108710" lvl="4">
              <a:lnSpc>
                <a:spcPct val="90000"/>
              </a:lnSpc>
              <a:buFontTx/>
              <a:buChar char="-"/>
            </a:pPr>
            <a:r>
              <a:rPr lang="fr-FR" sz="1500" dirty="0"/>
              <a:t>Enterprise management </a:t>
            </a:r>
            <a:r>
              <a:rPr lang="fr-FR" sz="1500" dirty="0" err="1"/>
              <a:t>incentives</a:t>
            </a:r>
            <a:r>
              <a:rPr lang="fr-FR" sz="1500" dirty="0"/>
              <a:t> (EMI) options </a:t>
            </a:r>
          </a:p>
          <a:p>
            <a:pPr marL="1108710" lvl="4">
              <a:lnSpc>
                <a:spcPct val="90000"/>
              </a:lnSpc>
              <a:buFontTx/>
              <a:buChar char="-"/>
            </a:pPr>
            <a:r>
              <a:rPr lang="fr-FR" sz="1500" dirty="0"/>
              <a:t>Share </a:t>
            </a:r>
            <a:r>
              <a:rPr lang="fr-FR" sz="1500" dirty="0" err="1"/>
              <a:t>Incentive</a:t>
            </a:r>
            <a:r>
              <a:rPr lang="fr-FR" sz="1500" dirty="0"/>
              <a:t> Plans (</a:t>
            </a:r>
            <a:r>
              <a:rPr lang="fr-FR" sz="1500" dirty="0" err="1"/>
              <a:t>SIPs</a:t>
            </a:r>
            <a:r>
              <a:rPr lang="fr-FR" sz="1500" dirty="0"/>
              <a:t>)</a:t>
            </a:r>
            <a:endParaRPr lang="en-GB" sz="1500" dirty="0"/>
          </a:p>
          <a:p>
            <a:pPr marL="891540" lvl="2">
              <a:lnSpc>
                <a:spcPct val="90000"/>
              </a:lnSpc>
              <a:buFontTx/>
              <a:buChar char="-"/>
            </a:pPr>
            <a:r>
              <a:rPr lang="en-GB" sz="1500" dirty="0"/>
              <a:t>Non tax-advantaged share option schemes – there are various types of schemes but for private limited companies, the mostly commonly used are similar to </a:t>
            </a:r>
            <a:r>
              <a:rPr lang="en-GB" sz="1500" dirty="0" err="1"/>
              <a:t>CSOPs</a:t>
            </a:r>
            <a:r>
              <a:rPr lang="en-GB" sz="1500" dirty="0"/>
              <a:t> but without statutory requirements</a:t>
            </a:r>
          </a:p>
        </p:txBody>
      </p:sp>
    </p:spTree>
    <p:extLst>
      <p:ext uri="{BB962C8B-B14F-4D97-AF65-F5344CB8AC3E}">
        <p14:creationId xmlns:p14="http://schemas.microsoft.com/office/powerpoint/2010/main" val="3218326141"/>
      </p:ext>
    </p:extLst>
  </p:cSld>
  <p:clrMapOvr>
    <a:masterClrMapping/>
  </p:clrMapOvr>
</p:sld>
</file>

<file path=ppt/theme/theme1.xml><?xml version="1.0" encoding="utf-8"?>
<a:theme xmlns:a="http://schemas.openxmlformats.org/drawingml/2006/main" name="Archive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611</TotalTime>
  <Words>1512</Words>
  <Application>Microsoft Office PowerPoint</Application>
  <PresentationFormat>Widescreen</PresentationFormat>
  <Paragraphs>195</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Bembo</vt:lpstr>
      <vt:lpstr>ArchiveVTI</vt:lpstr>
      <vt:lpstr>BUSINESS SUCCESSION PLANNING SEMINAR</vt:lpstr>
      <vt:lpstr>What is succession planning?</vt:lpstr>
      <vt:lpstr>Does your business have value?</vt:lpstr>
      <vt:lpstr>What if the value is dependent on you?</vt:lpstr>
      <vt:lpstr>Who is going to give value?</vt:lpstr>
      <vt:lpstr>Third party sales – ROUTES TO finding a buyer</vt:lpstr>
      <vt:lpstr>Steps to sale </vt:lpstr>
      <vt:lpstr>Tying your employees in </vt:lpstr>
      <vt:lpstr>Tying your employees in  employee share schemes </vt:lpstr>
      <vt:lpstr>Tying in staff – other incentives</vt:lpstr>
      <vt:lpstr>Employing Gen z </vt:lpstr>
      <vt:lpstr>tips for the next generation</vt:lpstr>
      <vt:lpstr>Preparing for sale – hr issues</vt:lpstr>
      <vt:lpstr>Mental incapacity of a director</vt:lpstr>
      <vt:lpstr>Will planning with use of business relief trusts</vt:lpstr>
      <vt:lpstr>without Trust (herve dies 1st)</vt:lpstr>
      <vt:lpstr>With Trust (herve dies 1st)</vt:lpstr>
      <vt:lpstr>With Trust (herve dies 1st)</vt:lpstr>
      <vt:lpstr>Incentivising jukka</vt:lpstr>
      <vt:lpstr>Cross-option agreements</vt:lpstr>
      <vt:lpstr>Other Gremlins in your Articles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SUCCESSION PLANNING SEMINAR</dc:title>
  <dc:creator>Charlotte Braham</dc:creator>
  <cp:lastModifiedBy>Alex Stanier</cp:lastModifiedBy>
  <cp:revision>12</cp:revision>
  <cp:lastPrinted>2022-05-09T09:27:40Z</cp:lastPrinted>
  <dcterms:created xsi:type="dcterms:W3CDTF">2022-05-06T09:55:24Z</dcterms:created>
  <dcterms:modified xsi:type="dcterms:W3CDTF">2022-05-12T10:36:35Z</dcterms:modified>
</cp:coreProperties>
</file>